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61.xml" ContentType="application/vnd.openxmlformats-officedocument.presentationml.slide+xml"/>
  <Override PartName="/ppt/slides/slide11.xml" ContentType="application/vnd.openxmlformats-officedocument.presentationml.slide+xml"/>
  <Override PartName="/ppt/slides/slide59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3.xml" ContentType="application/vnd.openxmlformats-officedocument.presentationml.slide+xml"/>
  <Override PartName="/ppt/slides/slide60.xml" ContentType="application/vnd.openxmlformats-officedocument.presentationml.slide+xml"/>
  <Override PartName="/ppt/slides/slide44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7.xml" ContentType="application/vnd.openxmlformats-officedocument.presentationml.slide+xml"/>
  <Override PartName="/ppt/slides/slide4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47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65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5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316" r:id="rId7"/>
    <p:sldId id="317" r:id="rId8"/>
    <p:sldId id="318" r:id="rId9"/>
    <p:sldId id="319" r:id="rId10"/>
    <p:sldId id="315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320" r:id="rId20"/>
    <p:sldId id="268" r:id="rId21"/>
    <p:sldId id="269" r:id="rId22"/>
    <p:sldId id="321" r:id="rId23"/>
    <p:sldId id="322" r:id="rId24"/>
    <p:sldId id="323" r:id="rId25"/>
    <p:sldId id="325" r:id="rId26"/>
    <p:sldId id="324" r:id="rId27"/>
    <p:sldId id="326" r:id="rId28"/>
    <p:sldId id="270" r:id="rId29"/>
    <p:sldId id="271" r:id="rId30"/>
    <p:sldId id="272" r:id="rId31"/>
    <p:sldId id="273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</p:sldIdLst>
  <p:sldSz cx="12192000" cy="6858000"/>
  <p:notesSz cx="6858000" cy="9144000"/>
  <p:embeddedFontLst>
    <p:embeddedFont>
      <p:font typeface="Roboto Thin" panose="020B0604020202020204" charset="0"/>
      <p:regular r:id="rId74"/>
      <p:bold r:id="rId75"/>
      <p:italic r:id="rId76"/>
      <p:boldItalic r:id="rId77"/>
    </p:embeddedFont>
    <p:embeddedFont>
      <p:font typeface="Roboto" panose="020B0604020202020204" charset="0"/>
      <p:regular r:id="rId78"/>
      <p:bold r:id="rId79"/>
      <p:italic r:id="rId80"/>
      <p:boldItalic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iXi3Xnq+HVFNbuacJeBTjJcTRj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A2AC"/>
    <a:srgbClr val="848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1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viewProps" Target="viewProps.xml"/><Relationship Id="rId9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9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https://www.youtube.com/watch?v=fKXztwtXaGo</a:t>
            </a:r>
            <a:endParaRPr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https://www.youtube.com/watch?v=fKXztwtXaGo</a:t>
            </a:r>
            <a:endParaRPr/>
          </a:p>
        </p:txBody>
      </p:sp>
      <p:sp>
        <p:nvSpPr>
          <p:cNvPr id="253" name="Google Shape;25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99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2319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48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633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5257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73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049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Value/Brightnesse: o quanto de branco ou preto é misturado a cor.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Saturation o quanto de cinza é misturado na cor.</a:t>
            </a:r>
            <a:endParaRPr/>
          </a:p>
        </p:txBody>
      </p:sp>
      <p:sp>
        <p:nvSpPr>
          <p:cNvPr id="545" name="Google Shape;54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3489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68025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1426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102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325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SzPts val="4263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6"/>
              </a:spcBef>
              <a:spcAft>
                <a:spcPts val="0"/>
              </a:spcAft>
              <a:buClr>
                <a:srgbClr val="888888"/>
              </a:buClr>
              <a:buSzPts val="373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39"/>
              </a:spcBef>
              <a:spcAft>
                <a:spcPts val="0"/>
              </a:spcAft>
              <a:buClr>
                <a:srgbClr val="888888"/>
              </a:buClr>
              <a:buSzPts val="3197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61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1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1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4"/>
              <a:buFont typeface="Calibri"/>
              <a:buNone/>
              <a:defRPr sz="2664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2"/>
          <p:cNvSpPr txBox="1">
            <a:spLocks noGrp="1"/>
          </p:cNvSpPr>
          <p:nvPr>
            <p:ph type="body" idx="1"/>
          </p:nvPr>
        </p:nvSpPr>
        <p:spPr>
          <a:xfrm>
            <a:off x="2389717" y="5367344"/>
            <a:ext cx="7315200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5"/>
              <a:buNone/>
              <a:defRPr sz="1865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99"/>
              <a:buNone/>
              <a:defRPr sz="1599"/>
            </a:lvl2pPr>
            <a:lvl3pPr marL="1371600" lvl="2" indent="-228600" algn="l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ts val="1332"/>
              <a:buNone/>
              <a:defRPr sz="1332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9pPr>
          </a:lstStyle>
          <a:p>
            <a:endParaRPr/>
          </a:p>
        </p:txBody>
      </p:sp>
      <p:sp>
        <p:nvSpPr>
          <p:cNvPr id="74" name="Google Shape;74;p82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2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2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3"/>
          <p:cNvSpPr txBox="1">
            <a:spLocks noGrp="1"/>
          </p:cNvSpPr>
          <p:nvPr>
            <p:ph type="body" idx="1"/>
          </p:nvPr>
        </p:nvSpPr>
        <p:spPr>
          <a:xfrm rot="5400000">
            <a:off x="3833018" y="-1623217"/>
            <a:ext cx="4525964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83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3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3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4"/>
          <p:cNvSpPr txBox="1">
            <a:spLocks noGrp="1"/>
          </p:cNvSpPr>
          <p:nvPr>
            <p:ph type="title"/>
          </p:nvPr>
        </p:nvSpPr>
        <p:spPr>
          <a:xfrm rot="5400000">
            <a:off x="7285038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4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84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4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4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4" name="Google Shape;144;p7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7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7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7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75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5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5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28"/>
              <a:buFont typeface="Calibri"/>
              <a:buNone/>
              <a:defRPr sz="5328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6"/>
          <p:cNvSpPr txBox="1"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 sz="2664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398"/>
              <a:buNone/>
              <a:defRPr sz="2398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2131"/>
              <a:buNone/>
              <a:defRPr sz="2131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6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6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455" algn="l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Char char="•"/>
              <a:defRPr sz="3730"/>
            </a:lvl1pPr>
            <a:lvl2pPr marL="914400" lvl="1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–"/>
              <a:defRPr sz="3197"/>
            </a:lvl2pPr>
            <a:lvl3pPr marL="1371600" lvl="2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3pPr>
            <a:lvl4pPr marL="1828800" lvl="3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–"/>
              <a:defRPr sz="2398"/>
            </a:lvl4pPr>
            <a:lvl5pPr marL="2286000" lvl="4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»"/>
              <a:defRPr sz="2398"/>
            </a:lvl5pPr>
            <a:lvl6pPr marL="2743200" lvl="5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6pPr>
            <a:lvl7pPr marL="3200400" lvl="6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7pPr>
            <a:lvl8pPr marL="3657600" lvl="7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8pPr>
            <a:lvl9pPr marL="4114800" lvl="8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9pPr>
          </a:lstStyle>
          <a:p>
            <a:endParaRPr/>
          </a:p>
        </p:txBody>
      </p:sp>
      <p:sp>
        <p:nvSpPr>
          <p:cNvPr id="41" name="Google Shape;41;p7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455" algn="l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Char char="•"/>
              <a:defRPr sz="3730"/>
            </a:lvl1pPr>
            <a:lvl2pPr marL="914400" lvl="1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–"/>
              <a:defRPr sz="3197"/>
            </a:lvl2pPr>
            <a:lvl3pPr marL="1371600" lvl="2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3pPr>
            <a:lvl4pPr marL="1828800" lvl="3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–"/>
              <a:defRPr sz="2398"/>
            </a:lvl4pPr>
            <a:lvl5pPr marL="2286000" lvl="4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»"/>
              <a:defRPr sz="2398"/>
            </a:lvl5pPr>
            <a:lvl6pPr marL="2743200" lvl="5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6pPr>
            <a:lvl7pPr marL="3200400" lvl="6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7pPr>
            <a:lvl8pPr marL="3657600" lvl="7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8pPr>
            <a:lvl9pPr marL="4114800" lvl="8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9pPr>
          </a:lstStyle>
          <a:p>
            <a:endParaRPr/>
          </a:p>
        </p:txBody>
      </p:sp>
      <p:sp>
        <p:nvSpPr>
          <p:cNvPr id="42" name="Google Shape;42;p77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7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7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1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None/>
              <a:defRPr sz="3197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None/>
              <a:defRPr sz="2664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/>
            </a:lvl3pPr>
            <a:lvl4pPr marL="1828800" lvl="3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4pPr>
            <a:lvl5pPr marL="2286000" lvl="4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5pPr>
            <a:lvl6pPr marL="2743200" lvl="5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6pPr>
            <a:lvl7pPr marL="3200400" lvl="6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7pPr>
            <a:lvl8pPr marL="3657600" lvl="7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8pPr>
            <a:lvl9pPr marL="4114800" lvl="8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9pPr>
          </a:lstStyle>
          <a:p>
            <a:endParaRPr/>
          </a:p>
        </p:txBody>
      </p:sp>
      <p:sp>
        <p:nvSpPr>
          <p:cNvPr id="48" name="Google Shape;48;p7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•"/>
              <a:defRPr sz="3197"/>
            </a:lvl1pPr>
            <a:lvl2pPr marL="914400" lvl="1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–"/>
              <a:defRPr sz="2664"/>
            </a:lvl2pPr>
            <a:lvl3pPr marL="1371600" lvl="2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3pPr>
            <a:lvl4pPr marL="1828800" lvl="3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–"/>
              <a:defRPr sz="2131"/>
            </a:lvl4pPr>
            <a:lvl5pPr marL="2286000" lvl="4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»"/>
              <a:defRPr sz="2131"/>
            </a:lvl5pPr>
            <a:lvl6pPr marL="2743200" lvl="5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6pPr>
            <a:lvl7pPr marL="3200400" lvl="6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7pPr>
            <a:lvl8pPr marL="3657600" lvl="7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8pPr>
            <a:lvl9pPr marL="4114800" lvl="8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9pPr>
          </a:lstStyle>
          <a:p>
            <a:endParaRPr/>
          </a:p>
        </p:txBody>
      </p:sp>
      <p:sp>
        <p:nvSpPr>
          <p:cNvPr id="49" name="Google Shape;49;p78"/>
          <p:cNvSpPr txBox="1">
            <a:spLocks noGrp="1"/>
          </p:cNvSpPr>
          <p:nvPr>
            <p:ph type="body" idx="3"/>
          </p:nvPr>
        </p:nvSpPr>
        <p:spPr>
          <a:xfrm>
            <a:off x="619337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None/>
              <a:defRPr sz="3197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None/>
              <a:defRPr sz="2664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/>
            </a:lvl3pPr>
            <a:lvl4pPr marL="1828800" lvl="3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4pPr>
            <a:lvl5pPr marL="2286000" lvl="4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5pPr>
            <a:lvl6pPr marL="2743200" lvl="5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6pPr>
            <a:lvl7pPr marL="3200400" lvl="6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7pPr>
            <a:lvl8pPr marL="3657600" lvl="7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8pPr>
            <a:lvl9pPr marL="4114800" lvl="8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9pPr>
          </a:lstStyle>
          <a:p>
            <a:endParaRPr/>
          </a:p>
        </p:txBody>
      </p:sp>
      <p:sp>
        <p:nvSpPr>
          <p:cNvPr id="50" name="Google Shape;50;p78"/>
          <p:cNvSpPr txBox="1">
            <a:spLocks noGrp="1"/>
          </p:cNvSpPr>
          <p:nvPr>
            <p:ph type="body" idx="4"/>
          </p:nvPr>
        </p:nvSpPr>
        <p:spPr>
          <a:xfrm>
            <a:off x="619337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•"/>
              <a:defRPr sz="3197"/>
            </a:lvl1pPr>
            <a:lvl2pPr marL="914400" lvl="1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–"/>
              <a:defRPr sz="2664"/>
            </a:lvl2pPr>
            <a:lvl3pPr marL="1371600" lvl="2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3pPr>
            <a:lvl4pPr marL="1828800" lvl="3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–"/>
              <a:defRPr sz="2131"/>
            </a:lvl4pPr>
            <a:lvl5pPr marL="2286000" lvl="4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»"/>
              <a:defRPr sz="2131"/>
            </a:lvl5pPr>
            <a:lvl6pPr marL="2743200" lvl="5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6pPr>
            <a:lvl7pPr marL="3200400" lvl="6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7pPr>
            <a:lvl8pPr marL="3657600" lvl="7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8pPr>
            <a:lvl9pPr marL="4114800" lvl="8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9pPr>
          </a:lstStyle>
          <a:p>
            <a:endParaRPr/>
          </a:p>
        </p:txBody>
      </p:sp>
      <p:sp>
        <p:nvSpPr>
          <p:cNvPr id="51" name="Google Shape;51;p78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8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8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9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9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9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1"/>
          <p:cNvSpPr txBox="1"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4"/>
              <a:buFont typeface="Calibri"/>
              <a:buNone/>
              <a:defRPr sz="2664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1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993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3"/>
              <a:buChar char="•"/>
              <a:defRPr sz="4263"/>
            </a:lvl1pPr>
            <a:lvl2pPr marL="914400" lvl="1" indent="-465455" algn="l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Char char="–"/>
              <a:defRPr sz="3730"/>
            </a:lvl2pPr>
            <a:lvl3pPr marL="1371600" lvl="2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•"/>
              <a:defRPr sz="3197"/>
            </a:lvl3pPr>
            <a:lvl4pPr marL="1828800" lvl="3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–"/>
              <a:defRPr sz="2664"/>
            </a:lvl4pPr>
            <a:lvl5pPr marL="2286000" lvl="4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»"/>
              <a:defRPr sz="2664"/>
            </a:lvl5pPr>
            <a:lvl6pPr marL="2743200" lvl="5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6pPr>
            <a:lvl7pPr marL="3200400" lvl="6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7pPr>
            <a:lvl8pPr marL="3657600" lvl="7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8pPr>
            <a:lvl9pPr marL="4114800" lvl="8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9pPr>
          </a:lstStyle>
          <a:p>
            <a:endParaRPr/>
          </a:p>
        </p:txBody>
      </p:sp>
      <p:sp>
        <p:nvSpPr>
          <p:cNvPr id="66" name="Google Shape;66;p81"/>
          <p:cNvSpPr txBox="1">
            <a:spLocks noGrp="1"/>
          </p:cNvSpPr>
          <p:nvPr>
            <p:ph type="body" idx="2"/>
          </p:nvPr>
        </p:nvSpPr>
        <p:spPr>
          <a:xfrm>
            <a:off x="609613" y="1435106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5"/>
              <a:buNone/>
              <a:defRPr sz="1865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99"/>
              <a:buNone/>
              <a:defRPr sz="1599"/>
            </a:lvl2pPr>
            <a:lvl3pPr marL="1371600" lvl="2" indent="-228600" algn="l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ts val="1332"/>
              <a:buNone/>
              <a:defRPr sz="1332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9pPr>
          </a:lstStyle>
          <a:p>
            <a:endParaRPr/>
          </a:p>
        </p:txBody>
      </p:sp>
      <p:sp>
        <p:nvSpPr>
          <p:cNvPr id="67" name="Google Shape;67;p81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1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1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0" descr="fiap_elemento1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0" cy="68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1"/>
              <a:buFont typeface="Calibri"/>
              <a:buNone/>
              <a:defRPr sz="586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6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930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3"/>
              <a:buFont typeface="Arial"/>
              <a:buChar char="•"/>
              <a:defRPr sz="42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5455" algn="l" rtl="0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Font typeface="Arial"/>
              <a:buChar char="–"/>
              <a:defRPr sz="3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609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Font typeface="Arial"/>
              <a:buChar char="•"/>
              <a:defRPr sz="31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–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»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6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16" name="Google Shape;16;p60"/>
          <p:cNvGrpSpPr/>
          <p:nvPr/>
        </p:nvGrpSpPr>
        <p:grpSpPr>
          <a:xfrm>
            <a:off x="10777976" y="223305"/>
            <a:ext cx="1179560" cy="185138"/>
            <a:chOff x="7919542" y="328894"/>
            <a:chExt cx="957000" cy="150345"/>
          </a:xfrm>
        </p:grpSpPr>
        <p:pic>
          <p:nvPicPr>
            <p:cNvPr id="17" name="Google Shape;17;p6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60" descr="mba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95" name="Google Shape;95;p63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96" name="Google Shape;96;p6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63" descr="mba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pf/fiap-ml-tec-proc-imagens/tree/master/aula-1-introducao-visao-computacional/desafio-1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fectiva.com/#how-it-works" TargetMode="External"/><Relationship Id="rId7" Type="http://schemas.openxmlformats.org/officeDocument/2006/relationships/hyperlink" Target="https://canary.is/globa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ption.com/" TargetMode="External"/><Relationship Id="rId5" Type="http://schemas.openxmlformats.org/officeDocument/2006/relationships/hyperlink" Target="https://www.irisonboard.com/" TargetMode="External"/><Relationship Id="rId4" Type="http://schemas.openxmlformats.org/officeDocument/2006/relationships/hyperlink" Target="https://www.perceptin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41" y="-6344"/>
            <a:ext cx="12203282" cy="686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1055" y="1356452"/>
            <a:ext cx="2409891" cy="64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9" y="0"/>
            <a:ext cx="12180722" cy="685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5" descr="Business Insi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975" y="0"/>
            <a:ext cx="105584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"/>
          <p:cNvSpPr txBox="1">
            <a:spLocks noGrp="1"/>
          </p:cNvSpPr>
          <p:nvPr>
            <p:ph type="title"/>
          </p:nvPr>
        </p:nvSpPr>
        <p:spPr>
          <a:xfrm>
            <a:off x="9136093" y="5523470"/>
            <a:ext cx="2907627" cy="1149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94A2AC"/>
              </a:buClr>
              <a:buSzPts val="2800"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APLICAÇÕES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COMERCIAL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146693" y="6534148"/>
            <a:ext cx="6810161" cy="276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https://www.businessinsider.com/you-can-tag-instagram-photos-on-facebook-now-excellent-2012-3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APLICAÇÕES DE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MONITORAMENTO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323850" y="981075"/>
            <a:ext cx="1158773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Aplicações de vigilância que identificação movimentação nas câmeras e também possuem a capacidade de identificar faces procuradas. Há aplicações mais robustas em lojas que conseguem identificar consumidores e rastreá-los na loja para compreender seu comportamento.</a:t>
            </a:r>
            <a:endParaRPr/>
          </a:p>
        </p:txBody>
      </p:sp>
      <p:grpSp>
        <p:nvGrpSpPr>
          <p:cNvPr id="214" name="Google Shape;214;p6"/>
          <p:cNvGrpSpPr/>
          <p:nvPr/>
        </p:nvGrpSpPr>
        <p:grpSpPr>
          <a:xfrm>
            <a:off x="1094521" y="2510131"/>
            <a:ext cx="4729024" cy="3916012"/>
            <a:chOff x="777529" y="3428999"/>
            <a:chExt cx="3491881" cy="2891558"/>
          </a:xfrm>
        </p:grpSpPr>
        <p:pic>
          <p:nvPicPr>
            <p:cNvPr id="215" name="Google Shape;215;p6" descr="Resultado de imagem para opencv surveilla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7529" y="3428999"/>
              <a:ext cx="3491881" cy="26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6"/>
            <p:cNvSpPr/>
            <p:nvPr/>
          </p:nvSpPr>
          <p:spPr>
            <a:xfrm>
              <a:off x="777529" y="6093296"/>
              <a:ext cx="3491881" cy="227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http://www.cvg.reading.ac.uk/~nts/</a:t>
              </a: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5719764" y="2489292"/>
            <a:ext cx="6191820" cy="3936851"/>
            <a:chOff x="4463988" y="3428999"/>
            <a:chExt cx="4572000" cy="2906945"/>
          </a:xfrm>
        </p:grpSpPr>
        <p:pic>
          <p:nvPicPr>
            <p:cNvPr id="218" name="Google Shape;218;p6" descr="Resultado de imagem para open cv survelillance grocery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04048" y="3428999"/>
              <a:ext cx="3491880" cy="26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6"/>
            <p:cNvSpPr/>
            <p:nvPr/>
          </p:nvSpPr>
          <p:spPr>
            <a:xfrm>
              <a:off x="4463988" y="6108683"/>
              <a:ext cx="4572000" cy="227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https://www.youtube.com/watch?v=t33G77R7FJQ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320"/>
            <a:ext cx="6837680" cy="683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 txBox="1">
            <a:spLocks noGrp="1"/>
          </p:cNvSpPr>
          <p:nvPr>
            <p:ph type="title"/>
          </p:nvPr>
        </p:nvSpPr>
        <p:spPr>
          <a:xfrm>
            <a:off x="97536" y="6063249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APLICAÇÕES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MONITORAMENTO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7010400" y="1671955"/>
            <a:ext cx="4870704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Estimadores de pose podem ser utilizados para identificar brigas e até mesmo condições de assaltos.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Aplicações como essa fazem parte de sistemas de vigilância automatizados, disparando ocorrências de forma proativa.</a:t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7462976" y="6482384"/>
            <a:ext cx="4729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twitter.com/i/status/1186507607588167680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CARROS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AUTÔNOMOS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323850" y="981075"/>
            <a:ext cx="11587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Startup Zoox (adquirida pela Amazon)</a:t>
            </a:r>
            <a:endParaRPr/>
          </a:p>
        </p:txBody>
      </p:sp>
      <p:pic>
        <p:nvPicPr>
          <p:cNvPr id="235" name="Google Shape;23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65" y="1521011"/>
            <a:ext cx="12589625" cy="547681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/>
          <p:nvPr/>
        </p:nvSpPr>
        <p:spPr>
          <a:xfrm>
            <a:off x="146693" y="6534148"/>
            <a:ext cx="1743891" cy="276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https://www.zoox.com</a:t>
            </a:r>
            <a:endParaRPr sz="1200">
              <a:solidFill>
                <a:srgbClr val="3F3F3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PERCEPÇÃO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DOS CARROS AUTÔNOMOS</a:t>
            </a:r>
            <a:endParaRPr/>
          </a:p>
        </p:txBody>
      </p:sp>
      <p:sp>
        <p:nvSpPr>
          <p:cNvPr id="243" name="Google Shape;243;p9"/>
          <p:cNvSpPr txBox="1"/>
          <p:nvPr/>
        </p:nvSpPr>
        <p:spPr>
          <a:xfrm>
            <a:off x="6866141" y="4994513"/>
            <a:ext cx="38681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Resto dos veículos autônomos.</a:t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146693" y="6534148"/>
            <a:ext cx="3572691" cy="276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https://www.youtube.com/watch?v=fKXztwtXaGo</a:t>
            </a:r>
            <a:endParaRPr sz="1200">
              <a:solidFill>
                <a:srgbClr val="3F3F3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45" name="Google Shape;245;p9" descr="The Velodyne HDL-64E lidar used in this work. |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462" y="1964369"/>
            <a:ext cx="2191459" cy="263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 descr="Vision Revolution Drives Down the Cost of Autonomous Vehicles | FLIR System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1187" y="2269654"/>
            <a:ext cx="4289607" cy="218010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 txBox="1"/>
          <p:nvPr/>
        </p:nvSpPr>
        <p:spPr>
          <a:xfrm>
            <a:off x="2273641" y="4994513"/>
            <a:ext cx="26046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olhos dos Teslas</a:t>
            </a:r>
            <a:endParaRPr/>
          </a:p>
        </p:txBody>
      </p:sp>
      <p:sp>
        <p:nvSpPr>
          <p:cNvPr id="248" name="Google Shape;248;p9"/>
          <p:cNvSpPr txBox="1"/>
          <p:nvPr/>
        </p:nvSpPr>
        <p:spPr>
          <a:xfrm>
            <a:off x="2305726" y="1413530"/>
            <a:ext cx="25405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Câmeras de vídeo.</a:t>
            </a:r>
            <a:endParaRPr/>
          </a:p>
        </p:txBody>
      </p:sp>
      <p:sp>
        <p:nvSpPr>
          <p:cNvPr id="249" name="Google Shape;249;p9"/>
          <p:cNvSpPr txBox="1"/>
          <p:nvPr/>
        </p:nvSpPr>
        <p:spPr>
          <a:xfrm>
            <a:off x="8367051" y="1413530"/>
            <a:ext cx="8662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Lidar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VISÃO DO FSD DA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TESLA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280416" y="3075057"/>
            <a:ext cx="3016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Tesla </a:t>
            </a:r>
            <a:r>
              <a:rPr lang="pt-BR" sz="2000" i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eyes (Full Self Driving)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id="257" name="Google Shape;257;p10" descr="PWN0Q98jErCWDuc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8853" y="960455"/>
            <a:ext cx="7431590" cy="557369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0"/>
          <p:cNvSpPr/>
          <p:nvPr/>
        </p:nvSpPr>
        <p:spPr>
          <a:xfrm>
            <a:off x="146693" y="6534148"/>
            <a:ext cx="3572691" cy="276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https://www.youtube.com/watch?v=fKXztwtXaGo</a:t>
            </a:r>
            <a:endParaRPr sz="1200">
              <a:solidFill>
                <a:srgbClr val="3F3F3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APLICAÇÕES DE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SAÚDE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323850" y="981075"/>
            <a:ext cx="1158773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Na área médica possui grande uso em aplicações de detecção de tumores cancerígenos em diversas partes do corpo com análises automatizadas que podem ser mais completes e rápidas do que um diagnóstico humano.</a:t>
            </a:r>
            <a:endParaRPr/>
          </a:p>
        </p:txBody>
      </p:sp>
      <p:sp>
        <p:nvSpPr>
          <p:cNvPr id="266" name="Google Shape;266;p11"/>
          <p:cNvSpPr/>
          <p:nvPr/>
        </p:nvSpPr>
        <p:spPr>
          <a:xfrm>
            <a:off x="743528" y="6251221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fei.edu.br/~cet/AlbertXavier_WVC2011.pdf</a:t>
            </a:r>
            <a:endParaRPr/>
          </a:p>
        </p:txBody>
      </p:sp>
      <p:pic>
        <p:nvPicPr>
          <p:cNvPr id="267" name="Google Shape;267;p11"/>
          <p:cNvPicPr preferRelativeResize="0"/>
          <p:nvPr/>
        </p:nvPicPr>
        <p:blipFill rotWithShape="1">
          <a:blip r:embed="rId3">
            <a:alphaModFix/>
          </a:blip>
          <a:srcRect l="50385"/>
          <a:stretch/>
        </p:blipFill>
        <p:spPr>
          <a:xfrm>
            <a:off x="2167223" y="4624484"/>
            <a:ext cx="2497210" cy="134926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1"/>
          <p:cNvSpPr/>
          <p:nvPr/>
        </p:nvSpPr>
        <p:spPr>
          <a:xfrm>
            <a:off x="323850" y="2062918"/>
            <a:ext cx="579386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Diferença entre tumores (região mamária) benignos e malignos representados, na ordem, imagem média de tumor benigno, imagem média de tumor maligno, diferenças entre as imagens e destaque das características mais relevantes.</a:t>
            </a:r>
            <a:endParaRPr/>
          </a:p>
        </p:txBody>
      </p:sp>
      <p:pic>
        <p:nvPicPr>
          <p:cNvPr id="269" name="Google Shape;269;p11" descr="Imagem relacionada"/>
          <p:cNvPicPr preferRelativeResize="0"/>
          <p:nvPr/>
        </p:nvPicPr>
        <p:blipFill rotWithShape="1">
          <a:blip r:embed="rId4">
            <a:alphaModFix/>
          </a:blip>
          <a:srcRect l="10014" r="9877"/>
          <a:stretch/>
        </p:blipFill>
        <p:spPr>
          <a:xfrm>
            <a:off x="6616566" y="2711965"/>
            <a:ext cx="4852396" cy="340719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1"/>
          <p:cNvSpPr/>
          <p:nvPr/>
        </p:nvSpPr>
        <p:spPr>
          <a:xfrm>
            <a:off x="6616566" y="2062918"/>
            <a:ext cx="478802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Segmentação de regiões de interesse automatizada.</a:t>
            </a:r>
            <a:endParaRPr/>
          </a:p>
        </p:txBody>
      </p:sp>
      <p:sp>
        <p:nvSpPr>
          <p:cNvPr id="271" name="Google Shape;271;p11"/>
          <p:cNvSpPr/>
          <p:nvPr/>
        </p:nvSpPr>
        <p:spPr>
          <a:xfrm>
            <a:off x="6616566" y="6251221"/>
            <a:ext cx="47880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www.youtube.com/watch?v=7wCC2NaVLjs</a:t>
            </a:r>
            <a:endParaRPr/>
          </a:p>
        </p:txBody>
      </p:sp>
      <p:pic>
        <p:nvPicPr>
          <p:cNvPr id="272" name="Google Shape;272;p11"/>
          <p:cNvPicPr preferRelativeResize="0"/>
          <p:nvPr/>
        </p:nvPicPr>
        <p:blipFill rotWithShape="1">
          <a:blip r:embed="rId3">
            <a:alphaModFix/>
          </a:blip>
          <a:srcRect r="50111"/>
          <a:stretch/>
        </p:blipFill>
        <p:spPr>
          <a:xfrm>
            <a:off x="2109137" y="3256600"/>
            <a:ext cx="2510990" cy="134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2"/>
          <p:cNvPicPr preferRelativeResize="0"/>
          <p:nvPr/>
        </p:nvPicPr>
        <p:blipFill rotWithShape="1">
          <a:blip r:embed="rId3">
            <a:alphaModFix/>
          </a:blip>
          <a:srcRect l="50220" t="10908"/>
          <a:stretch/>
        </p:blipFill>
        <p:spPr>
          <a:xfrm>
            <a:off x="146693" y="4074448"/>
            <a:ext cx="3527691" cy="22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APLICAÇÕES DE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AGRICULTURA DE PRECISÃO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12"/>
          <p:cNvSpPr txBox="1"/>
          <p:nvPr/>
        </p:nvSpPr>
        <p:spPr>
          <a:xfrm>
            <a:off x="222235" y="928206"/>
            <a:ext cx="115877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No ramo de agricultura de precisão, o uso de câmeras junto a algoritmos de visão computacional orientam pulverizadores que levam nutrientes e defensivos nas plantações na proporção ideal levando em consideração o relevo local e até mesmo a localização das folhas. </a:t>
            </a:r>
            <a:endParaRPr/>
          </a:p>
        </p:txBody>
      </p:sp>
      <p:sp>
        <p:nvSpPr>
          <p:cNvPr id="281" name="Google Shape;281;p12"/>
          <p:cNvSpPr/>
          <p:nvPr/>
        </p:nvSpPr>
        <p:spPr>
          <a:xfrm>
            <a:off x="146693" y="6534147"/>
            <a:ext cx="9132992" cy="276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https://medium.com/@dcvc/john-deere-acquires-blue-river-technology-for-305-million-bringing-full-stack-ai-to-agriculture-7ca8c25a5fe1</a:t>
            </a:r>
            <a:endParaRPr/>
          </a:p>
        </p:txBody>
      </p:sp>
      <p:pic>
        <p:nvPicPr>
          <p:cNvPr id="282" name="Google Shape;282;p12" descr="John Deere See &amp; Spray Select – Sprayers 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693" y="1996738"/>
            <a:ext cx="3527691" cy="198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2" descr="Caminhão de brinqued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132" y="3352146"/>
            <a:ext cx="63436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See &amp; Spray™ Select | Precision Ag | John Deere U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75997" y="4074200"/>
            <a:ext cx="4058176" cy="22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 txBox="1"/>
          <p:nvPr/>
        </p:nvSpPr>
        <p:spPr>
          <a:xfrm>
            <a:off x="3775997" y="2306775"/>
            <a:ext cx="8034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Ao trazer a pulverização customizada para cada centímetro quadrado de análise, as culturas podem se desenvolver melhor, além de evitar desperdícios da pulverização contínua. </a:t>
            </a:r>
            <a:endParaRPr/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94A2AC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Estima-se que a economia é da ordem de 85% com o uso desta técnica.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APLICAÇÕES DE</a:t>
            </a:r>
            <a:r>
              <a:rPr lang="pt-BR" sz="2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BIOMERTRIA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6" y="1599634"/>
            <a:ext cx="11569312" cy="3550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018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UM CASO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PRÁTICO</a:t>
            </a:r>
            <a:endParaRPr/>
          </a:p>
        </p:txBody>
      </p:sp>
      <p:sp>
        <p:nvSpPr>
          <p:cNvPr id="291" name="Google Shape;291;p13"/>
          <p:cNvSpPr txBox="1"/>
          <p:nvPr/>
        </p:nvSpPr>
        <p:spPr>
          <a:xfrm>
            <a:off x="323850" y="981075"/>
            <a:ext cx="115633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Vamos criar um algoritmo para identificar se uma determinada placa de trânsito é do tipo “Pare”. Supondo um classificador binário, placa “Pare” ou não “Pare” (outra placa qualquer).</a:t>
            </a:r>
            <a:endParaRPr/>
          </a:p>
        </p:txBody>
      </p:sp>
      <p:pic>
        <p:nvPicPr>
          <p:cNvPr id="292" name="Google Shape;2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7501" y="3050540"/>
            <a:ext cx="1768594" cy="164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7501" y="4889952"/>
            <a:ext cx="1768594" cy="164800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3"/>
          <p:cNvSpPr/>
          <p:nvPr/>
        </p:nvSpPr>
        <p:spPr>
          <a:xfrm>
            <a:off x="1587501" y="2049048"/>
            <a:ext cx="1768594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ENTRADA</a:t>
            </a: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3660140" y="2047730"/>
            <a:ext cx="2100579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PRÉ-PROCESSAMENTO</a:t>
            </a:r>
            <a:endParaRPr/>
          </a:p>
        </p:txBody>
      </p:sp>
      <p:sp>
        <p:nvSpPr>
          <p:cNvPr id="296" name="Google Shape;296;p13"/>
          <p:cNvSpPr txBox="1"/>
          <p:nvPr/>
        </p:nvSpPr>
        <p:spPr>
          <a:xfrm>
            <a:off x="3660138" y="3123311"/>
            <a:ext cx="21005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Padronizar o tamanho e o formato de cada imagem</a:t>
            </a:r>
            <a:endParaRPr/>
          </a:p>
        </p:txBody>
      </p:sp>
      <p:sp>
        <p:nvSpPr>
          <p:cNvPr id="297" name="Google Shape;297;p13"/>
          <p:cNvSpPr/>
          <p:nvPr/>
        </p:nvSpPr>
        <p:spPr>
          <a:xfrm>
            <a:off x="6064764" y="2041442"/>
            <a:ext cx="2100579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EXTRAÇÃO DE CARACTERÍSTICAS</a:t>
            </a:r>
            <a:endParaRPr/>
          </a:p>
        </p:txBody>
      </p:sp>
      <p:sp>
        <p:nvSpPr>
          <p:cNvPr id="298" name="Google Shape;298;p13"/>
          <p:cNvSpPr txBox="1"/>
          <p:nvPr/>
        </p:nvSpPr>
        <p:spPr>
          <a:xfrm>
            <a:off x="6064763" y="3123310"/>
            <a:ext cx="210057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Encontrar o número de pixels da cor vermelha (e adjacentes)</a:t>
            </a:r>
            <a:endParaRPr/>
          </a:p>
        </p:txBody>
      </p:sp>
      <p:sp>
        <p:nvSpPr>
          <p:cNvPr id="299" name="Google Shape;299;p13"/>
          <p:cNvSpPr/>
          <p:nvPr/>
        </p:nvSpPr>
        <p:spPr>
          <a:xfrm>
            <a:off x="8469388" y="2041441"/>
            <a:ext cx="2100579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MODELO PREDITOR</a:t>
            </a:r>
            <a:endParaRPr/>
          </a:p>
        </p:txBody>
      </p:sp>
      <p:sp>
        <p:nvSpPr>
          <p:cNvPr id="300" name="Google Shape;300;p13"/>
          <p:cNvSpPr txBox="1"/>
          <p:nvPr/>
        </p:nvSpPr>
        <p:spPr>
          <a:xfrm>
            <a:off x="8469387" y="3123310"/>
            <a:ext cx="2100579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Se o número de pixels vermelhos for superior a um certo limite, será classificado como placa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pare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228" y="1428563"/>
            <a:ext cx="2726522" cy="31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5640" y="2921000"/>
            <a:ext cx="12180722" cy="80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4662"/>
              <a:buFont typeface="Roboto"/>
              <a:buNone/>
            </a:pPr>
            <a:r>
              <a:rPr lang="pt-BR" sz="4662" b="0" i="0" u="none" strike="noStrike" cap="none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VISÃO</a:t>
            </a:r>
            <a:r>
              <a:rPr lang="pt-BR" sz="4662" b="0" i="0" u="none" strike="noStrike" cap="none">
                <a:solidFill>
                  <a:srgbClr val="626E73"/>
                </a:solidFill>
                <a:latin typeface="Roboto"/>
                <a:ea typeface="Roboto"/>
                <a:cs typeface="Roboto"/>
                <a:sym typeface="Roboto"/>
              </a:rPr>
              <a:t> COMPUTACIONAL</a:t>
            </a:r>
            <a:endParaRPr/>
          </a:p>
        </p:txBody>
      </p:sp>
      <p:sp>
        <p:nvSpPr>
          <p:cNvPr id="180" name="Google Shape;180;p2"/>
          <p:cNvSpPr txBox="1"/>
          <p:nvPr/>
        </p:nvSpPr>
        <p:spPr>
          <a:xfrm>
            <a:off x="3138424" y="3689704"/>
            <a:ext cx="8921771" cy="46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2398"/>
              <a:buFont typeface="Roboto"/>
              <a:buNone/>
            </a:pPr>
            <a:r>
              <a:rPr lang="pt-BR" sz="2398" b="0" i="0" u="none" strike="noStrike" cap="none">
                <a:solidFill>
                  <a:srgbClr val="626E73"/>
                </a:solidFill>
                <a:latin typeface="Roboto"/>
                <a:ea typeface="Roboto"/>
                <a:cs typeface="Roboto"/>
                <a:sym typeface="Roboto"/>
              </a:rPr>
              <a:t>MBA EM INTELIGÊNCIA ARTIFICIAL &amp; MACHINE LEARNING</a:t>
            </a:r>
            <a:endParaRPr/>
          </a:p>
        </p:txBody>
      </p:sp>
      <p:grpSp>
        <p:nvGrpSpPr>
          <p:cNvPr id="181" name="Google Shape;181;p2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82" name="Google Shape;182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" descr="mba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PIPELINE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VISÃO COMPUTACIONAL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280415" y="1065317"/>
            <a:ext cx="1160678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Dependendo da aplicação este pipeline pode ter pequenas alterações. Vamos levar em consideração o reconhecimento de emoções faciais de uma determinada imagem ou vídeo.</a:t>
            </a:r>
            <a:endParaRPr/>
          </a:p>
        </p:txBody>
      </p:sp>
      <p:sp>
        <p:nvSpPr>
          <p:cNvPr id="308" name="Google Shape;308;p14"/>
          <p:cNvSpPr/>
          <p:nvPr/>
        </p:nvSpPr>
        <p:spPr>
          <a:xfrm>
            <a:off x="372245" y="2602664"/>
            <a:ext cx="1905454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ENTRADA</a:t>
            </a:r>
            <a:endParaRPr/>
          </a:p>
        </p:txBody>
      </p:sp>
      <p:sp>
        <p:nvSpPr>
          <p:cNvPr id="309" name="Google Shape;309;p14"/>
          <p:cNvSpPr/>
          <p:nvPr/>
        </p:nvSpPr>
        <p:spPr>
          <a:xfrm>
            <a:off x="2740625" y="2602664"/>
            <a:ext cx="1928912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PRÉ-PROCESSAMENTO</a:t>
            </a:r>
            <a:endParaRPr/>
          </a:p>
        </p:txBody>
      </p:sp>
      <p:sp>
        <p:nvSpPr>
          <p:cNvPr id="310" name="Google Shape;310;p14"/>
          <p:cNvSpPr/>
          <p:nvPr/>
        </p:nvSpPr>
        <p:spPr>
          <a:xfrm>
            <a:off x="5136027" y="2602664"/>
            <a:ext cx="1894628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REGIÃO DE INTERESSE (ROI)</a:t>
            </a:r>
            <a:endParaRPr/>
          </a:p>
        </p:txBody>
      </p:sp>
      <p:sp>
        <p:nvSpPr>
          <p:cNvPr id="311" name="Google Shape;311;p14"/>
          <p:cNvSpPr/>
          <p:nvPr/>
        </p:nvSpPr>
        <p:spPr>
          <a:xfrm>
            <a:off x="7497145" y="2602664"/>
            <a:ext cx="1915400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EXTRAÇÃO DE CARACTERÍSTICAS</a:t>
            </a:r>
            <a:endParaRPr/>
          </a:p>
        </p:txBody>
      </p:sp>
      <p:sp>
        <p:nvSpPr>
          <p:cNvPr id="312" name="Google Shape;312;p14"/>
          <p:cNvSpPr/>
          <p:nvPr/>
        </p:nvSpPr>
        <p:spPr>
          <a:xfrm>
            <a:off x="9899807" y="2602664"/>
            <a:ext cx="1894628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PREDIÇÃO</a:t>
            </a:r>
            <a:endParaRPr/>
          </a:p>
        </p:txBody>
      </p:sp>
      <p:pic>
        <p:nvPicPr>
          <p:cNvPr id="313" name="Google Shape;313;p14"/>
          <p:cNvPicPr preferRelativeResize="0"/>
          <p:nvPr/>
        </p:nvPicPr>
        <p:blipFill rotWithShape="1">
          <a:blip r:embed="rId3">
            <a:alphaModFix/>
          </a:blip>
          <a:srcRect l="23164" t="2747" r="10282"/>
          <a:stretch/>
        </p:blipFill>
        <p:spPr>
          <a:xfrm>
            <a:off x="369968" y="4975080"/>
            <a:ext cx="1907731" cy="159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4"/>
          <p:cNvPicPr preferRelativeResize="0"/>
          <p:nvPr/>
        </p:nvPicPr>
        <p:blipFill rotWithShape="1">
          <a:blip r:embed="rId4">
            <a:alphaModFix/>
          </a:blip>
          <a:srcRect l="27712" t="2747" r="4732"/>
          <a:stretch/>
        </p:blipFill>
        <p:spPr>
          <a:xfrm>
            <a:off x="2744190" y="4999171"/>
            <a:ext cx="1915401" cy="159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4"/>
          <p:cNvPicPr preferRelativeResize="0"/>
          <p:nvPr/>
        </p:nvPicPr>
        <p:blipFill rotWithShape="1">
          <a:blip r:embed="rId5">
            <a:alphaModFix/>
          </a:blip>
          <a:srcRect l="27531" t="2730" r="6428"/>
          <a:stretch/>
        </p:blipFill>
        <p:spPr>
          <a:xfrm>
            <a:off x="5146853" y="4975080"/>
            <a:ext cx="1884682" cy="160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4"/>
          <p:cNvPicPr preferRelativeResize="0"/>
          <p:nvPr/>
        </p:nvPicPr>
        <p:blipFill rotWithShape="1">
          <a:blip r:embed="rId6">
            <a:alphaModFix/>
          </a:blip>
          <a:srcRect l="26270" t="7132" r="6475"/>
          <a:stretch/>
        </p:blipFill>
        <p:spPr>
          <a:xfrm>
            <a:off x="7517914" y="5072346"/>
            <a:ext cx="1905454" cy="152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4"/>
          <p:cNvPicPr preferRelativeResize="0"/>
          <p:nvPr/>
        </p:nvPicPr>
        <p:blipFill rotWithShape="1">
          <a:blip r:embed="rId7">
            <a:alphaModFix/>
          </a:blip>
          <a:srcRect l="27949" t="2554" r="9032"/>
          <a:stretch/>
        </p:blipFill>
        <p:spPr>
          <a:xfrm>
            <a:off x="9899806" y="4911842"/>
            <a:ext cx="1894628" cy="168572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4"/>
          <p:cNvSpPr/>
          <p:nvPr/>
        </p:nvSpPr>
        <p:spPr>
          <a:xfrm>
            <a:off x="370848" y="3402880"/>
            <a:ext cx="1906851" cy="1669465"/>
          </a:xfrm>
          <a:prstGeom prst="rect">
            <a:avLst/>
          </a:prstGeom>
          <a:solidFill>
            <a:srgbClr val="94A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foto (frame) ou vídeo (frames)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2744189" y="3376961"/>
            <a:ext cx="1925348" cy="1695385"/>
          </a:xfrm>
          <a:prstGeom prst="rect">
            <a:avLst/>
          </a:prstGeom>
          <a:solidFill>
            <a:srgbClr val="94A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remoção de ruído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correções de cores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escala</a:t>
            </a:r>
            <a:endParaRPr/>
          </a:p>
        </p:txBody>
      </p:sp>
      <p:sp>
        <p:nvSpPr>
          <p:cNvPr id="320" name="Google Shape;320;p14"/>
          <p:cNvSpPr/>
          <p:nvPr/>
        </p:nvSpPr>
        <p:spPr>
          <a:xfrm>
            <a:off x="5136027" y="3358255"/>
            <a:ext cx="1894628" cy="1714091"/>
          </a:xfrm>
          <a:prstGeom prst="rect">
            <a:avLst/>
          </a:prstGeom>
          <a:solidFill>
            <a:srgbClr val="94A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segmentação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extração de face</a:t>
            </a:r>
            <a:endParaRPr/>
          </a:p>
        </p:txBody>
      </p:sp>
      <p:sp>
        <p:nvSpPr>
          <p:cNvPr id="321" name="Google Shape;321;p14"/>
          <p:cNvSpPr/>
          <p:nvPr/>
        </p:nvSpPr>
        <p:spPr>
          <a:xfrm>
            <a:off x="7497146" y="3358255"/>
            <a:ext cx="1915400" cy="1714091"/>
          </a:xfrm>
          <a:prstGeom prst="rect">
            <a:avLst/>
          </a:prstGeom>
          <a:solidFill>
            <a:srgbClr val="94A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marcos faciais</a:t>
            </a:r>
            <a:endParaRPr/>
          </a:p>
        </p:txBody>
      </p:sp>
      <p:sp>
        <p:nvSpPr>
          <p:cNvPr id="322" name="Google Shape;322;p14"/>
          <p:cNvSpPr/>
          <p:nvPr/>
        </p:nvSpPr>
        <p:spPr>
          <a:xfrm>
            <a:off x="9899807" y="3358255"/>
            <a:ext cx="1894627" cy="1714091"/>
          </a:xfrm>
          <a:prstGeom prst="rect">
            <a:avLst/>
          </a:prstGeom>
          <a:solidFill>
            <a:srgbClr val="94A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identificação do tipo de emoção ou ações faciais</a:t>
            </a:r>
            <a:endParaRPr/>
          </a:p>
        </p:txBody>
      </p:sp>
      <p:sp>
        <p:nvSpPr>
          <p:cNvPr id="323" name="Google Shape;323;p14"/>
          <p:cNvSpPr/>
          <p:nvPr/>
        </p:nvSpPr>
        <p:spPr>
          <a:xfrm>
            <a:off x="5135148" y="5072345"/>
            <a:ext cx="1895507" cy="150112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14"/>
          <p:cNvPicPr preferRelativeResize="0"/>
          <p:nvPr/>
        </p:nvPicPr>
        <p:blipFill rotWithShape="1">
          <a:blip r:embed="rId5">
            <a:alphaModFix/>
          </a:blip>
          <a:srcRect l="44223" t="41845" r="29408" b="12234"/>
          <a:stretch/>
        </p:blipFill>
        <p:spPr>
          <a:xfrm>
            <a:off x="5624823" y="5627077"/>
            <a:ext cx="752531" cy="75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DESAFIOS DA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VISÃO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COMPUTACIONAL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1759727"/>
            <a:ext cx="11592929" cy="338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/>
          <p:cNvSpPr/>
          <p:nvPr/>
        </p:nvSpPr>
        <p:spPr>
          <a:xfrm>
            <a:off x="481771" y="5464130"/>
            <a:ext cx="1956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Resolução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0524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DESAFIOS DA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VISÃO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COMPUTACIONAL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96053" y="5931597"/>
            <a:ext cx="1956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Iluminação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53" y="841249"/>
            <a:ext cx="10927911" cy="497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DESAFIOS DA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VISÃO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COMPUTACIONAL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329242" y="1124070"/>
            <a:ext cx="1956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Oclusão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6" y="841249"/>
            <a:ext cx="6944873" cy="5696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99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DESAFIOS DA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VISÃO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COMPUTACIONAL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235371" y="1137925"/>
            <a:ext cx="1956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Deformidades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6" y="841249"/>
            <a:ext cx="9773128" cy="5498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46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DESAFIOS DA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VISÃO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COMPUTACIONAL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98482" y="5825537"/>
            <a:ext cx="1956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Quantização</a:t>
            </a:r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2" y="1599590"/>
            <a:ext cx="11287577" cy="392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3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TIPOS DE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VISÃO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COMPUTACIONAL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6" y="1236669"/>
            <a:ext cx="11672142" cy="491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83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VISÃO COMPUTACIONAL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323850" y="981075"/>
            <a:ext cx="1158773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É a transformação dados a partir de uma imagem para uma nova representação.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Podem trazer elementos adicionais para tornar a representação adequada, como detalhes de onde a câmera está fixada, distância dos objetos, etc.</a:t>
            </a:r>
            <a:endParaRPr/>
          </a:p>
        </p:txBody>
      </p:sp>
      <p:pic>
        <p:nvPicPr>
          <p:cNvPr id="331" name="Google Shape;3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723" y="2279869"/>
            <a:ext cx="5615904" cy="365191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/>
          <p:nvPr/>
        </p:nvSpPr>
        <p:spPr>
          <a:xfrm>
            <a:off x="6848066" y="4583557"/>
            <a:ext cx="40538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Na representação de escala de cinza, o valor 0 representa preto e 255 branco. Intervalos nestes valores são representações de cinza.</a:t>
            </a:r>
            <a:endParaRPr/>
          </a:p>
        </p:txBody>
      </p:sp>
      <p:sp>
        <p:nvSpPr>
          <p:cNvPr id="333" name="Google Shape;333;p15"/>
          <p:cNvSpPr/>
          <p:nvPr/>
        </p:nvSpPr>
        <p:spPr>
          <a:xfrm>
            <a:off x="146693" y="6534148"/>
            <a:ext cx="2966897" cy="276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Learning OpenCV, Bradski &amp; Kaeler, pág. 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REPRESENTAÇÃO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PIXEL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16" descr="Resultado de imagem para image pix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860" y="2122770"/>
            <a:ext cx="30670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6"/>
          <p:cNvSpPr/>
          <p:nvPr/>
        </p:nvSpPr>
        <p:spPr>
          <a:xfrm>
            <a:off x="3341802" y="2514525"/>
            <a:ext cx="72008" cy="7200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E037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1" name="Google Shape;341;p16"/>
          <p:cNvCxnSpPr/>
          <p:nvPr/>
        </p:nvCxnSpPr>
        <p:spPr>
          <a:xfrm>
            <a:off x="3492850" y="2550529"/>
            <a:ext cx="1080120" cy="0"/>
          </a:xfrm>
          <a:prstGeom prst="straightConnector1">
            <a:avLst/>
          </a:prstGeom>
          <a:noFill/>
          <a:ln w="57150" cap="flat" cmpd="sng">
            <a:solidFill>
              <a:srgbClr val="E0375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2" name="Google Shape;342;p16"/>
          <p:cNvSpPr/>
          <p:nvPr/>
        </p:nvSpPr>
        <p:spPr>
          <a:xfrm>
            <a:off x="4572970" y="2365863"/>
            <a:ext cx="1479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1 Pixel (121)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16"/>
          <p:cNvSpPr/>
          <p:nvPr/>
        </p:nvSpPr>
        <p:spPr>
          <a:xfrm>
            <a:off x="2022331" y="5221054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40 pixels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16"/>
          <p:cNvSpPr/>
          <p:nvPr/>
        </p:nvSpPr>
        <p:spPr>
          <a:xfrm rot="-5400000">
            <a:off x="170892" y="3471629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40 pixels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16"/>
          <p:cNvSpPr/>
          <p:nvPr/>
        </p:nvSpPr>
        <p:spPr>
          <a:xfrm>
            <a:off x="4350236" y="3140609"/>
            <a:ext cx="264391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40 x 40 = 1600 pixels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(40, 40, 1)</a:t>
            </a:r>
            <a:endParaRPr/>
          </a:p>
        </p:txBody>
      </p:sp>
      <p:sp>
        <p:nvSpPr>
          <p:cNvPr id="346" name="Google Shape;346;p16"/>
          <p:cNvSpPr txBox="1"/>
          <p:nvPr/>
        </p:nvSpPr>
        <p:spPr>
          <a:xfrm>
            <a:off x="323850" y="981075"/>
            <a:ext cx="84963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pixel 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é a menor granularidade possível de uma imagem.</a:t>
            </a:r>
            <a:endParaRPr/>
          </a:p>
        </p:txBody>
      </p:sp>
      <p:sp>
        <p:nvSpPr>
          <p:cNvPr id="347" name="Google Shape;347;p16"/>
          <p:cNvSpPr txBox="1"/>
          <p:nvPr/>
        </p:nvSpPr>
        <p:spPr>
          <a:xfrm>
            <a:off x="7132320" y="2740500"/>
            <a:ext cx="407091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uma imagem em escala de cinza, cada pixel tem apenas uma única representação que varia entre 0 e 255 (8 bit).</a:t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>
            <a:off x="146694" y="6534148"/>
            <a:ext cx="2538634" cy="276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https://en.wikipedia.org/wiki/Lenna</a:t>
            </a:r>
            <a:endParaRPr sz="1200">
              <a:solidFill>
                <a:srgbClr val="3F3F3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7" descr="Resultado de imagem para image pix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450" y="2138387"/>
            <a:ext cx="30670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7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REPRESENTAÇÃO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PIXEL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3341802" y="2514525"/>
            <a:ext cx="72008" cy="7200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E037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6" name="Google Shape;356;p17"/>
          <p:cNvCxnSpPr/>
          <p:nvPr/>
        </p:nvCxnSpPr>
        <p:spPr>
          <a:xfrm>
            <a:off x="3492850" y="2550529"/>
            <a:ext cx="1080120" cy="0"/>
          </a:xfrm>
          <a:prstGeom prst="straightConnector1">
            <a:avLst/>
          </a:prstGeom>
          <a:noFill/>
          <a:ln w="57150" cap="flat" cmpd="sng">
            <a:solidFill>
              <a:srgbClr val="E0375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7" name="Google Shape;357;p17"/>
          <p:cNvSpPr/>
          <p:nvPr/>
        </p:nvSpPr>
        <p:spPr>
          <a:xfrm>
            <a:off x="4572970" y="2365863"/>
            <a:ext cx="12121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1 Pixel (1)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2022331" y="5221054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40 pixels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17"/>
          <p:cNvSpPr/>
          <p:nvPr/>
        </p:nvSpPr>
        <p:spPr>
          <a:xfrm rot="-5400000">
            <a:off x="170892" y="3471629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40 pixels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4350236" y="3140609"/>
            <a:ext cx="264391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40 x 40 = 1600 pixels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(40, 40, 1)</a:t>
            </a:r>
            <a:endParaRPr/>
          </a:p>
        </p:txBody>
      </p:sp>
      <p:sp>
        <p:nvSpPr>
          <p:cNvPr id="361" name="Google Shape;361;p17"/>
          <p:cNvSpPr txBox="1"/>
          <p:nvPr/>
        </p:nvSpPr>
        <p:spPr>
          <a:xfrm>
            <a:off x="323850" y="981075"/>
            <a:ext cx="84963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Exemplo de imagem em preto e branco.</a:t>
            </a:r>
            <a:endParaRPr/>
          </a:p>
        </p:txBody>
      </p:sp>
      <p:sp>
        <p:nvSpPr>
          <p:cNvPr id="362" name="Google Shape;362;p17"/>
          <p:cNvSpPr txBox="1"/>
          <p:nvPr/>
        </p:nvSpPr>
        <p:spPr>
          <a:xfrm>
            <a:off x="7155180" y="3094442"/>
            <a:ext cx="407091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Imagens em preto-e-branco binários utilizam intensidades entre 0 e 1.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"/>
          <p:cNvCxnSpPr/>
          <p:nvPr/>
        </p:nvCxnSpPr>
        <p:spPr>
          <a:xfrm>
            <a:off x="5912170" y="4436957"/>
            <a:ext cx="367660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3"/>
          <p:cNvSpPr txBox="1"/>
          <p:nvPr/>
        </p:nvSpPr>
        <p:spPr>
          <a:xfrm>
            <a:off x="5639" y="3176177"/>
            <a:ext cx="12180722" cy="50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2398"/>
              <a:buFont typeface="Roboto"/>
              <a:buNone/>
            </a:pPr>
            <a:r>
              <a:rPr lang="pt-BR" sz="2398" b="0" i="0" u="none" strike="noStrike" cap="none">
                <a:solidFill>
                  <a:srgbClr val="626E73"/>
                </a:solidFill>
                <a:latin typeface="Roboto"/>
                <a:ea typeface="Roboto"/>
                <a:cs typeface="Roboto"/>
                <a:sym typeface="Roboto"/>
              </a:rPr>
              <a:t>INTRODUÇÃO A VISÃO COMPUTACIONAL</a:t>
            </a:r>
            <a:endParaRPr sz="2398" b="0" i="0" u="none" strike="noStrike" cap="none">
              <a:solidFill>
                <a:srgbClr val="626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20" y="5848222"/>
            <a:ext cx="172194" cy="66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8" descr="Resultado de imagem para image pix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860" y="2105925"/>
            <a:ext cx="30670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8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REPRESENTAÇÃO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PIXEL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18"/>
          <p:cNvSpPr/>
          <p:nvPr/>
        </p:nvSpPr>
        <p:spPr>
          <a:xfrm>
            <a:off x="3341802" y="2514525"/>
            <a:ext cx="72008" cy="7200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E037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0" name="Google Shape;370;p18"/>
          <p:cNvCxnSpPr/>
          <p:nvPr/>
        </p:nvCxnSpPr>
        <p:spPr>
          <a:xfrm>
            <a:off x="3492850" y="2550529"/>
            <a:ext cx="1080120" cy="0"/>
          </a:xfrm>
          <a:prstGeom prst="straightConnector1">
            <a:avLst/>
          </a:prstGeom>
          <a:noFill/>
          <a:ln w="57150" cap="flat" cmpd="sng">
            <a:solidFill>
              <a:srgbClr val="E0375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18"/>
          <p:cNvSpPr/>
          <p:nvPr/>
        </p:nvSpPr>
        <p:spPr>
          <a:xfrm>
            <a:off x="4572970" y="2365863"/>
            <a:ext cx="23262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1 Pixel (100, 123, 54)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2022331" y="5221054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40 pixels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18"/>
          <p:cNvSpPr/>
          <p:nvPr/>
        </p:nvSpPr>
        <p:spPr>
          <a:xfrm rot="-5400000">
            <a:off x="170892" y="3471629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40 pixels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4350236" y="3140609"/>
            <a:ext cx="264391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40 x 40 x 3= 4800 pixels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(40, 40, 3)</a:t>
            </a:r>
            <a:endParaRPr/>
          </a:p>
        </p:txBody>
      </p:sp>
      <p:sp>
        <p:nvSpPr>
          <p:cNvPr id="375" name="Google Shape;375;p18"/>
          <p:cNvSpPr txBox="1"/>
          <p:nvPr/>
        </p:nvSpPr>
        <p:spPr>
          <a:xfrm>
            <a:off x="323850" y="981075"/>
            <a:ext cx="84963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Imagens coloridas no espaço de cores RGB.</a:t>
            </a:r>
            <a:endParaRPr/>
          </a:p>
        </p:txBody>
      </p:sp>
      <p:sp>
        <p:nvSpPr>
          <p:cNvPr id="376" name="Google Shape;376;p18"/>
          <p:cNvSpPr txBox="1"/>
          <p:nvPr/>
        </p:nvSpPr>
        <p:spPr>
          <a:xfrm>
            <a:off x="7132320" y="2571222"/>
            <a:ext cx="435483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uma imagem colorida, há 3 canais, um para cada cor. 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Cada canal possui uma representação de intensidade de 0 a 255 (8 bit).</a:t>
            </a:r>
            <a:endParaRPr/>
          </a:p>
        </p:txBody>
      </p:sp>
      <p:sp>
        <p:nvSpPr>
          <p:cNvPr id="377" name="Google Shape;377;p18"/>
          <p:cNvSpPr/>
          <p:nvPr/>
        </p:nvSpPr>
        <p:spPr>
          <a:xfrm>
            <a:off x="5458505" y="2007139"/>
            <a:ext cx="335933" cy="3120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4A2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6392748" y="2007139"/>
            <a:ext cx="335933" cy="312035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4A2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5925626" y="2007138"/>
            <a:ext cx="335933" cy="312035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4A2A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REPRESENTAÇÃO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PIXEL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20"/>
          <p:cNvSpPr txBox="1"/>
          <p:nvPr/>
        </p:nvSpPr>
        <p:spPr>
          <a:xfrm>
            <a:off x="323850" y="981075"/>
            <a:ext cx="112433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Matriz de 3 dimensões para representação de imagens coloridas em 3 canais de 8 bits.</a:t>
            </a:r>
            <a:endParaRPr/>
          </a:p>
        </p:txBody>
      </p:sp>
      <p:pic>
        <p:nvPicPr>
          <p:cNvPr id="394" name="Google Shape;394;p20" descr="Resultado de imagem para opencv rgb arr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2010" y="2398027"/>
            <a:ext cx="3600400" cy="242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4234" y="1727096"/>
            <a:ext cx="3157256" cy="479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0" descr="Resultado de imagem para image pix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240" y="2079362"/>
            <a:ext cx="30670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0" descr="Resultado de imagem para image pixe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6560" y="2428551"/>
            <a:ext cx="30670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0" descr="Resultado de imagem para image pixe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70760" y="2777740"/>
            <a:ext cx="30670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"/>
          <p:cNvSpPr txBox="1"/>
          <p:nvPr/>
        </p:nvSpPr>
        <p:spPr>
          <a:xfrm>
            <a:off x="3923818" y="1525085"/>
            <a:ext cx="7685590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 uma iniciativa da Intel, em 1999 foi lançado oficialmente o OpenCV (https://opencv.org/) em sua plataforma original baseado em C++. 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As implementações reunidas no OpenCV consistem em reunir diversas pesquisas na área e torná-las acessíveis aos pesquisadores e também as empresas que decidirem utilizar os componentes já prontos.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Possui distribuições para Matlab, Python, Java, e é possível utilizá-lo nos sistemas operacionais Android, iOS, Windows, MacOS e Linux.</a:t>
            </a:r>
            <a:endParaRPr/>
          </a:p>
        </p:txBody>
      </p:sp>
      <p:pic>
        <p:nvPicPr>
          <p:cNvPr id="404" name="Google Shape;404;p21" descr="OpenCV – Wikipédia, a enciclopédia liv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420" y="1712221"/>
            <a:ext cx="2969261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PREPARAÇÃO DO AMBIENTE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DESENVOLVIMENTO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Caso decida instalar o ambiente no seu próprio computador, siga os passos: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Calibri"/>
              <a:buAutoNum type="arabicPeriod"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Baixar e instalar o pacote Anaconda com Python 3.6 ou superior (https://www.anaconda.com/download/).</a:t>
            </a:r>
            <a:endParaRPr/>
          </a:p>
          <a:p>
            <a:pPr marL="457200" marR="0" lvl="0" indent="-33020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Calibri"/>
              <a:buAutoNum type="arabicPeriod"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Abrir o console do Anacoda e instalar os pacotes do OpenCV enviando  seguinte comando: conda install -c conda-forge opencv.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certificarmos que tudo está OK, crie um novo notebook e inclua as instruções:</a:t>
            </a:r>
            <a:endParaRPr/>
          </a:p>
        </p:txBody>
      </p:sp>
      <p:sp>
        <p:nvSpPr>
          <p:cNvPr id="412" name="Google Shape;412;p22"/>
          <p:cNvSpPr/>
          <p:nvPr/>
        </p:nvSpPr>
        <p:spPr>
          <a:xfrm>
            <a:off x="4686320" y="4688067"/>
            <a:ext cx="2592288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import cv2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print(cv2.__version__)</a:t>
            </a:r>
            <a:endParaRPr/>
          </a:p>
        </p:txBody>
      </p:sp>
      <p:sp>
        <p:nvSpPr>
          <p:cNvPr id="413" name="Google Shape;413;p22"/>
          <p:cNvSpPr/>
          <p:nvPr/>
        </p:nvSpPr>
        <p:spPr>
          <a:xfrm>
            <a:off x="4686320" y="5322932"/>
            <a:ext cx="2583159" cy="369332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3.4.2 </a:t>
            </a:r>
            <a:endParaRPr/>
          </a:p>
        </p:txBody>
      </p:sp>
      <p:sp>
        <p:nvSpPr>
          <p:cNvPr id="414" name="Google Shape;414;p22"/>
          <p:cNvSpPr/>
          <p:nvPr/>
        </p:nvSpPr>
        <p:spPr>
          <a:xfrm>
            <a:off x="9069860" y="5338443"/>
            <a:ext cx="2940908" cy="125133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Colab e Kaggle já possuem o OpenCV instalado</a:t>
            </a:r>
            <a:endParaRPr/>
          </a:p>
        </p:txBody>
      </p:sp>
      <p:pic>
        <p:nvPicPr>
          <p:cNvPr id="415" name="Google Shape;4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2378" y="5174346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PRIMEIROS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PASSOS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323850" y="981075"/>
            <a:ext cx="115633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Vamos carregar uma imagem existente.</a:t>
            </a:r>
            <a:endParaRPr/>
          </a:p>
        </p:txBody>
      </p:sp>
      <p:sp>
        <p:nvSpPr>
          <p:cNvPr id="422" name="Google Shape;422;p23"/>
          <p:cNvSpPr/>
          <p:nvPr/>
        </p:nvSpPr>
        <p:spPr>
          <a:xfrm>
            <a:off x="2927266" y="2217990"/>
            <a:ext cx="6246440" cy="1477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 = cv2.imread("aula-1/imagens/russian.jpg")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print("comprimento (w): %d pixels" % (image.shape[1]))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print("altura (h): %d pixels" % (image.shape[0]))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print("canais: %d" % (image.shape[2]))</a:t>
            </a:r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2927266" y="3695318"/>
            <a:ext cx="6246440" cy="92333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comprimento (w): 1536 pixels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altura (h): 1024 pixels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canais: 3</a:t>
            </a:r>
            <a:endParaRPr/>
          </a:p>
        </p:txBody>
      </p:sp>
      <p:sp>
        <p:nvSpPr>
          <p:cNvPr id="424" name="Google Shape;424;p23"/>
          <p:cNvSpPr/>
          <p:nvPr/>
        </p:nvSpPr>
        <p:spPr>
          <a:xfrm>
            <a:off x="3771172" y="4832125"/>
            <a:ext cx="1434347" cy="648072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w: 1536</a:t>
            </a: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23"/>
          <p:cNvSpPr/>
          <p:nvPr/>
        </p:nvSpPr>
        <p:spPr>
          <a:xfrm>
            <a:off x="5306436" y="4832125"/>
            <a:ext cx="1434347" cy="648072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h: 1024</a:t>
            </a: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23"/>
          <p:cNvSpPr/>
          <p:nvPr/>
        </p:nvSpPr>
        <p:spPr>
          <a:xfrm>
            <a:off x="6841700" y="4832125"/>
            <a:ext cx="1434347" cy="648072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c: 3</a:t>
            </a: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23"/>
          <p:cNvSpPr/>
          <p:nvPr/>
        </p:nvSpPr>
        <p:spPr>
          <a:xfrm>
            <a:off x="3771173" y="5567526"/>
            <a:ext cx="4504874" cy="47656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numpy shape: (1536, 1024, 3)</a:t>
            </a: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PRIMEIROS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PASSOS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323850" y="981075"/>
            <a:ext cx="115633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Apresentando uma imagem utilizando o Matplotlib. Note que para a correta abertura, a imagem precisa estar no espaço de cores RGB.</a:t>
            </a:r>
            <a:endParaRPr/>
          </a:p>
        </p:txBody>
      </p:sp>
      <p:sp>
        <p:nvSpPr>
          <p:cNvPr id="434" name="Google Shape;434;p24"/>
          <p:cNvSpPr/>
          <p:nvPr/>
        </p:nvSpPr>
        <p:spPr>
          <a:xfrm>
            <a:off x="2843240" y="1840800"/>
            <a:ext cx="6246440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imagem = cv2.cvtColor(imagem, cv2.COLOR_BGR2RGB)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plt.figure(figsize=(20,10))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plt.imshow(imagem)</a:t>
            </a:r>
            <a:endParaRPr/>
          </a:p>
        </p:txBody>
      </p:sp>
      <p:pic>
        <p:nvPicPr>
          <p:cNvPr id="435" name="Google Shape;43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5596" y="3233554"/>
            <a:ext cx="4681728" cy="312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PRIMEIROS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PASSOS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25"/>
          <p:cNvSpPr txBox="1"/>
          <p:nvPr/>
        </p:nvSpPr>
        <p:spPr>
          <a:xfrm>
            <a:off x="323850" y="981075"/>
            <a:ext cx="1156335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Salvar uma cópia da imagem em outro arquivo com extensão JPG. Com a informação da extensão 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OpenCV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se encarrega em salvar neste formato sem configurações adicionais.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Neste caso será salvo todas as modificações realizadas no objeto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criado baseado na primeira imagem carregada.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25"/>
          <p:cNvSpPr/>
          <p:nvPr/>
        </p:nvSpPr>
        <p:spPr>
          <a:xfrm>
            <a:off x="3594000" y="4001656"/>
            <a:ext cx="3888432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cv2.imwrite("russian_2.jpg", image)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COMPOSIÇÃO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CORES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26"/>
          <p:cNvSpPr txBox="1"/>
          <p:nvPr/>
        </p:nvSpPr>
        <p:spPr>
          <a:xfrm>
            <a:off x="323850" y="981075"/>
            <a:ext cx="11243310" cy="372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Utilizando a representação de cores RGB podemos compor as seguintes cores: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Preto: </a:t>
            </a:r>
            <a:r>
              <a:rPr lang="pt-BR" sz="20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(0,0,0)</a:t>
            </a:r>
            <a:endParaRPr/>
          </a:p>
          <a:p>
            <a:pPr marL="342900" marR="0" lvl="0" indent="-34290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Branco: </a:t>
            </a:r>
            <a:r>
              <a:rPr lang="pt-BR" sz="20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(255,255,255)</a:t>
            </a:r>
            <a:endParaRPr/>
          </a:p>
          <a:p>
            <a:pPr marL="342900" marR="0" lvl="0" indent="-34290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Vermelho: </a:t>
            </a:r>
            <a:r>
              <a:rPr lang="pt-BR" sz="20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(255,0,0)</a:t>
            </a:r>
            <a:endParaRPr/>
          </a:p>
          <a:p>
            <a:pPr marL="342900" marR="0" lvl="0" indent="-34290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Verde: </a:t>
            </a:r>
            <a:r>
              <a:rPr lang="pt-BR" sz="20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(0,255,0)</a:t>
            </a:r>
            <a:endParaRPr/>
          </a:p>
          <a:p>
            <a:pPr marL="342900" marR="0" lvl="0" indent="-34290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Azul: </a:t>
            </a:r>
            <a:r>
              <a:rPr lang="pt-BR" sz="20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(0,0,255)</a:t>
            </a:r>
            <a:endParaRPr/>
          </a:p>
          <a:p>
            <a:pPr marL="342900" marR="0" lvl="0" indent="-34290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Roxo: </a:t>
            </a:r>
            <a:r>
              <a:rPr lang="pt-BR" sz="20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(128,0,128)</a:t>
            </a:r>
            <a:endParaRPr/>
          </a:p>
          <a:p>
            <a:pPr marL="342900" marR="0" lvl="0" indent="-34290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Amarelo: </a:t>
            </a:r>
            <a:r>
              <a:rPr lang="pt-BR" sz="20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(255,255,0)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COMPOSIÇÃO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CORES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27"/>
          <p:cNvSpPr txBox="1"/>
          <p:nvPr/>
        </p:nvSpPr>
        <p:spPr>
          <a:xfrm>
            <a:off x="323850" y="981075"/>
            <a:ext cx="112433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pixels podem ser identificados por valores de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 No exemplo abaixo, valores de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são relacionados aos pixels de linha e os valores de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relacionados aos valores de colunas.</a:t>
            </a:r>
            <a:endParaRPr/>
          </a:p>
        </p:txBody>
      </p:sp>
      <p:pic>
        <p:nvPicPr>
          <p:cNvPr id="455" name="Google Shape;45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8155" y="2581970"/>
            <a:ext cx="33147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8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CONVERSÃO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CORES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28"/>
          <p:cNvSpPr txBox="1"/>
          <p:nvPr/>
        </p:nvSpPr>
        <p:spPr>
          <a:xfrm>
            <a:off x="323850" y="981075"/>
            <a:ext cx="1124331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Converter uma imagem colorida em escala de cinza simplifica sua representação, processa em menor tempo, como também contribui para a diminuição de ruídos na imagem.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Como imagens em escala de cinza tem apenas um canal, no Matplotlib, especificar o parâmetro </a:t>
            </a:r>
            <a:r>
              <a:rPr lang="pt-BR" sz="2000" i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cmap=“gray”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2726100" y="2505896"/>
            <a:ext cx="6480720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gray_image = cv2.cvtColor(image, cv2.COLOR_BGR2GRAY)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plt.figure(figsize=(20,10))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plt.imshow(imagem_gray, cmap = "gray")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3" name="Google Shape;46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824" y="3774182"/>
            <a:ext cx="4115272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 txBox="1">
            <a:spLocks noGrp="1"/>
          </p:cNvSpPr>
          <p:nvPr>
            <p:ph type="title"/>
          </p:nvPr>
        </p:nvSpPr>
        <p:spPr>
          <a:xfrm>
            <a:off x="8031516" y="5646424"/>
            <a:ext cx="4160484" cy="1149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QUE VOCÊS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ESTÃO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VENDO?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2" y="277693"/>
            <a:ext cx="10157059" cy="5368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9"/>
          <p:cNvSpPr txBox="1"/>
          <p:nvPr/>
        </p:nvSpPr>
        <p:spPr>
          <a:xfrm>
            <a:off x="323850" y="981075"/>
            <a:ext cx="1124331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RGB é modelo de cores aditivo que combina as cores </a:t>
            </a:r>
            <a:r>
              <a:rPr lang="pt-BR" sz="2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vermelha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verde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 e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azul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 para criar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as outras cores do espectro visível.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OpenCV, por otimizações de memória, utiliza o formato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BGR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mas o princípio é o mesmo do RGB.</a:t>
            </a:r>
            <a:endParaRPr/>
          </a:p>
        </p:txBody>
      </p:sp>
      <p:pic>
        <p:nvPicPr>
          <p:cNvPr id="470" name="Google Shape;470;p29" descr="Resultado de imagem para 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566" y="3060958"/>
            <a:ext cx="3213878" cy="3213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30"/>
          <p:cNvSpPr txBox="1"/>
          <p:nvPr/>
        </p:nvSpPr>
        <p:spPr>
          <a:xfrm>
            <a:off x="323850" y="981075"/>
            <a:ext cx="1124331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Ao obter um pixel de uma imagem colorida, em 3 canais, o OpenCV desempacota os dados em 3 retornos.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Note que 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OpenCV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ao atribuirmos um pixel, armazena os valores na sequência inversa (ao RGB), sendo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BR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),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G 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pt-BR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 e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 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pt-BR" sz="2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2522622" y="3621280"/>
            <a:ext cx="7479382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(b, g, r) = image[0, 0]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print("Pixel at (0, 0) - Red: %d, Green: %d, Blue: %d" % (r, g, b))</a:t>
            </a:r>
            <a:endParaRPr/>
          </a:p>
        </p:txBody>
      </p:sp>
      <p:sp>
        <p:nvSpPr>
          <p:cNvPr id="478" name="Google Shape;478;p30"/>
          <p:cNvSpPr/>
          <p:nvPr/>
        </p:nvSpPr>
        <p:spPr>
          <a:xfrm>
            <a:off x="2522622" y="4267611"/>
            <a:ext cx="7479382" cy="369332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Pixel at (0, 0) - Red: 152, Green: 194, Blue: 244 </a:t>
            </a:r>
            <a:endParaRPr/>
          </a:p>
        </p:txBody>
      </p:sp>
      <p:sp>
        <p:nvSpPr>
          <p:cNvPr id="479" name="Google Shape;479;p30"/>
          <p:cNvSpPr/>
          <p:nvPr/>
        </p:nvSpPr>
        <p:spPr>
          <a:xfrm>
            <a:off x="2515796" y="4913942"/>
            <a:ext cx="7479382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 = gray_image[0, 0]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print("Pixel at (0, 0) - Grayscale: %d" % (g))</a:t>
            </a:r>
            <a:endParaRPr/>
          </a:p>
        </p:txBody>
      </p:sp>
      <p:sp>
        <p:nvSpPr>
          <p:cNvPr id="480" name="Google Shape;480;p30"/>
          <p:cNvSpPr/>
          <p:nvPr/>
        </p:nvSpPr>
        <p:spPr>
          <a:xfrm>
            <a:off x="2504657" y="5560273"/>
            <a:ext cx="7485947" cy="369332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Pixel at (0, 0) - Grayscale: 187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31"/>
          <p:cNvSpPr txBox="1"/>
          <p:nvPr/>
        </p:nvSpPr>
        <p:spPr>
          <a:xfrm>
            <a:off x="323850" y="981075"/>
            <a:ext cx="1124331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Podemos separar os componentes RGB e visualizá-los individualmente. Cada componente traz aspectos diferentes de cada imagem analisada.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comando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split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separa os componentes de uma imagem no formato BGR nos componentes azul (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), verde (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 e vermelho (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). </a:t>
            </a:r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472401" y="3289712"/>
            <a:ext cx="5473104" cy="30616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b, g, r = cv2.split(image_small)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plt.figure(figsize=(20,20))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#Composição Vermelha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plt.subplot(1,3,1)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plt.imshow(r, cmap = "gray")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plt.title("Russia Red")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1"/>
          <p:cNvSpPr/>
          <p:nvPr/>
        </p:nvSpPr>
        <p:spPr>
          <a:xfrm>
            <a:off x="6371896" y="3289713"/>
            <a:ext cx="5473104" cy="30616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#Composição Verde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plt.subplot(1,3,2)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plt.imshow(g, cmap = "gray")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plt.title("Russia Green")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#Composição Azul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plt.subplot(1,3,3)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plt.imshow(b, cmap = "gray")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plt.title("Russia Blue")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Google Shape;49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974" y="1266758"/>
            <a:ext cx="3434106" cy="228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7363" y="4087254"/>
            <a:ext cx="3461391" cy="230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8860" y="4087254"/>
            <a:ext cx="3445586" cy="230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0242" y="1278943"/>
            <a:ext cx="3425710" cy="228231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2"/>
          <p:cNvSpPr/>
          <p:nvPr/>
        </p:nvSpPr>
        <p:spPr>
          <a:xfrm>
            <a:off x="1819974" y="3553421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Imagem original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32"/>
          <p:cNvSpPr/>
          <p:nvPr/>
        </p:nvSpPr>
        <p:spPr>
          <a:xfrm>
            <a:off x="6544423" y="3553421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Vermelho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2"/>
          <p:cNvSpPr/>
          <p:nvPr/>
        </p:nvSpPr>
        <p:spPr>
          <a:xfrm>
            <a:off x="1819974" y="6399470"/>
            <a:ext cx="3498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Verde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2"/>
          <p:cNvSpPr/>
          <p:nvPr/>
        </p:nvSpPr>
        <p:spPr>
          <a:xfrm>
            <a:off x="6649127" y="6399470"/>
            <a:ext cx="34296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Azul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33"/>
          <p:cNvSpPr txBox="1"/>
          <p:nvPr/>
        </p:nvSpPr>
        <p:spPr>
          <a:xfrm>
            <a:off x="280416" y="2103819"/>
            <a:ext cx="4664839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trazer uma visão de cada cor em sua forma original, ou seja, a componente vermelha em vermelho, azul em azul e verde em verde, precisamos utilizar a operação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merge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 Esta operação é oposta ao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split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pois combina as componentes de cor. Note que a imagem de entrada estava no espaço de cores RGB.</a:t>
            </a:r>
            <a:endParaRPr/>
          </a:p>
        </p:txBody>
      </p:sp>
      <p:sp>
        <p:nvSpPr>
          <p:cNvPr id="508" name="Google Shape;508;p33"/>
          <p:cNvSpPr/>
          <p:nvPr/>
        </p:nvSpPr>
        <p:spPr>
          <a:xfrm>
            <a:off x="5058138" y="1411321"/>
            <a:ext cx="6694266" cy="42473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r, g, b = cv2.split(imagem)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imagem_vazia = np.zeros(imagem.shape[:2], dtype=np.uint8)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plt.figure(figsize=(20,20))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plt.subplot(1,3,1)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plt.imshow(cv2.merge([r, imagem_vazia, imagem_vazia]))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plt.title("Russia Red")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plt.subplot(1,3,2)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plt.imshow(cv2.merge([imagem_vazia, g, imagem_vazia]))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plt.title("Russia Green")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plt.subplot(1,3,3)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plt.imshow(cv2.merge([imagem_vazia, imagem_vazia, b]))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plt.title("Russia Blue")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146" y="4046832"/>
            <a:ext cx="3429627" cy="228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0262" y="1221793"/>
            <a:ext cx="3425710" cy="226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8880" y="4030104"/>
            <a:ext cx="3461391" cy="230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79994" y="1209608"/>
            <a:ext cx="3434106" cy="22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4"/>
          <p:cNvSpPr/>
          <p:nvPr/>
        </p:nvSpPr>
        <p:spPr>
          <a:xfrm>
            <a:off x="1979994" y="3496271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Imagem original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4"/>
          <p:cNvSpPr/>
          <p:nvPr/>
        </p:nvSpPr>
        <p:spPr>
          <a:xfrm>
            <a:off x="6704443" y="3496271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Vermelho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1979994" y="6342320"/>
            <a:ext cx="3498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Verde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34"/>
          <p:cNvSpPr/>
          <p:nvPr/>
        </p:nvSpPr>
        <p:spPr>
          <a:xfrm>
            <a:off x="6809147" y="6342320"/>
            <a:ext cx="34296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Azul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35"/>
          <p:cNvSpPr txBox="1"/>
          <p:nvPr/>
        </p:nvSpPr>
        <p:spPr>
          <a:xfrm>
            <a:off x="323850" y="981075"/>
            <a:ext cx="112433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Na função merge também podemos amplificar alguma componente adicionando um valor maior do que o extraído. Isto pode intensificar determinada componente de cor.</a:t>
            </a:r>
            <a:endParaRPr/>
          </a:p>
        </p:txBody>
      </p:sp>
      <p:sp>
        <p:nvSpPr>
          <p:cNvPr id="528" name="Google Shape;528;p35"/>
          <p:cNvSpPr/>
          <p:nvPr/>
        </p:nvSpPr>
        <p:spPr>
          <a:xfrm>
            <a:off x="2356309" y="1788461"/>
            <a:ext cx="7479382" cy="48013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r, g, b = cv2.split(imagem)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plt.figure(figsize=(20,20))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#Intensificando o componente verde da imagem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plt.subplot(1,3,1)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plt.imshow(cv2.merge([r, g+100, b]))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plt.title("Intensificado Verde")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#Intensificando o componente azul da imagem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plt.subplot(1,3,2)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plt.imshow(cv2.merge([b+100, g, r]))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plt.title("Intensificado Azul")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#Intensificando o componente vermelho da imagem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plt.subplot(1,3,3)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plt.imshow(cv2.merge([b, g, r+100]))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plt.title("Intensificado Vermelho")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4" name="Google Shape;53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4854" y="4053359"/>
            <a:ext cx="3428710" cy="227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4590" y="4048280"/>
            <a:ext cx="3461391" cy="228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5971" y="1226760"/>
            <a:ext cx="3406212" cy="226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45704" y="1209608"/>
            <a:ext cx="3434106" cy="22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6"/>
          <p:cNvSpPr/>
          <p:nvPr/>
        </p:nvSpPr>
        <p:spPr>
          <a:xfrm>
            <a:off x="1945704" y="3496271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Imagem original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36"/>
          <p:cNvSpPr/>
          <p:nvPr/>
        </p:nvSpPr>
        <p:spPr>
          <a:xfrm>
            <a:off x="6670153" y="3496271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Vermelho +100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36"/>
          <p:cNvSpPr/>
          <p:nvPr/>
        </p:nvSpPr>
        <p:spPr>
          <a:xfrm>
            <a:off x="1945704" y="6342320"/>
            <a:ext cx="3498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Verde +100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36"/>
          <p:cNvSpPr/>
          <p:nvPr/>
        </p:nvSpPr>
        <p:spPr>
          <a:xfrm>
            <a:off x="6774857" y="6342320"/>
            <a:ext cx="34296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Azul +100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8538" y="3286058"/>
            <a:ext cx="3446258" cy="3373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7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HSV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37"/>
          <p:cNvSpPr txBox="1"/>
          <p:nvPr/>
        </p:nvSpPr>
        <p:spPr>
          <a:xfrm>
            <a:off x="323850" y="981075"/>
            <a:ext cx="11243310" cy="261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HSV,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Hue,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Saturation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Brightness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ou em português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Matiz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(valor da cor, 0-179),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Saturação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(pureza da cor, 0-255, quanto maior o valor mais pura é a cor e quanto menor, mais se aproxima do cinza) e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Brilho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(intensidade da cor, 0-255), é um modelo que tenta se aproximar melhor de como o olho humano percebe as cores. Também pode ser conhecido como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HSB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(Hue, Saturation e Brightness).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Armazena as cores na forma de um cilindro. Desta forma é mais simples segmentar as cores do que no modelo RGB como também compensar efeitos relacionados a luminosidade que afetam as cores.</a:t>
            </a:r>
            <a:endParaRPr/>
          </a:p>
        </p:txBody>
      </p:sp>
      <p:pic>
        <p:nvPicPr>
          <p:cNvPr id="550" name="Google Shape;550;p37" descr="Resultado de imagem para hsv"/>
          <p:cNvPicPr preferRelativeResize="0"/>
          <p:nvPr/>
        </p:nvPicPr>
        <p:blipFill rotWithShape="1">
          <a:blip r:embed="rId4">
            <a:alphaModFix/>
          </a:blip>
          <a:srcRect l="49620" t="15120"/>
          <a:stretch/>
        </p:blipFill>
        <p:spPr>
          <a:xfrm>
            <a:off x="2318058" y="3661916"/>
            <a:ext cx="2808312" cy="2291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37"/>
          <p:cNvCxnSpPr/>
          <p:nvPr/>
        </p:nvCxnSpPr>
        <p:spPr>
          <a:xfrm>
            <a:off x="5198378" y="5678140"/>
            <a:ext cx="1440160" cy="0"/>
          </a:xfrm>
          <a:prstGeom prst="straightConnector1">
            <a:avLst/>
          </a:prstGeom>
          <a:noFill/>
          <a:ln w="76200" cap="flat" cmpd="sng">
            <a:solidFill>
              <a:srgbClr val="E0375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2" name="Google Shape;552;p37"/>
          <p:cNvSpPr/>
          <p:nvPr/>
        </p:nvSpPr>
        <p:spPr>
          <a:xfrm>
            <a:off x="323850" y="6290500"/>
            <a:ext cx="22765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http://hslpicker.com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8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HSV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38"/>
          <p:cNvSpPr txBox="1"/>
          <p:nvPr/>
        </p:nvSpPr>
        <p:spPr>
          <a:xfrm>
            <a:off x="323850" y="981075"/>
            <a:ext cx="112433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No espaço de cores HSV a imagem original é convertida em outra base e suas cores não são as mesmas do que no formato anterior RGB.</a:t>
            </a:r>
            <a:endParaRPr/>
          </a:p>
        </p:txBody>
      </p:sp>
      <p:sp>
        <p:nvSpPr>
          <p:cNvPr id="559" name="Google Shape;559;p38"/>
          <p:cNvSpPr/>
          <p:nvPr/>
        </p:nvSpPr>
        <p:spPr>
          <a:xfrm>
            <a:off x="2367774" y="1828787"/>
            <a:ext cx="7128792" cy="2031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hsv_image = cv2.cvtColor(image_small, cv2.COLOR_BGR2HSV)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cv2.imshow("Russian hsv", hsv_image)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cv2.imshow("Russian hue", hsv_image[:,:,0])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cv2.imshow("Russian saturation", hsv_image[:,:,1])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cv2.imshow("Russian value", hsv_image[:,:,2])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cv2.waitKey()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cv2.destroyAllWindows()</a:t>
            </a:r>
            <a:endParaRPr/>
          </a:p>
        </p:txBody>
      </p:sp>
      <p:pic>
        <p:nvPicPr>
          <p:cNvPr id="560" name="Google Shape;56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1970" y="4037103"/>
            <a:ext cx="3434106" cy="22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8"/>
          <p:cNvSpPr/>
          <p:nvPr/>
        </p:nvSpPr>
        <p:spPr>
          <a:xfrm>
            <a:off x="4131970" y="6323766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Imagem original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 txBox="1">
            <a:spLocks noGrp="1"/>
          </p:cNvSpPr>
          <p:nvPr>
            <p:ph type="title"/>
          </p:nvPr>
        </p:nvSpPr>
        <p:spPr>
          <a:xfrm>
            <a:off x="8031516" y="5646424"/>
            <a:ext cx="4160484" cy="1149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QUE A MÁQUINA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VÊ?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2" y="277693"/>
            <a:ext cx="10157059" cy="53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5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HSV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323850" y="981075"/>
            <a:ext cx="724222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No espaço de cores HSV a imagem original é convertida em outra base e suas cores não são as mesmas do que no formato anterior RGB.</a:t>
            </a:r>
            <a:endParaRPr/>
          </a:p>
        </p:txBody>
      </p:sp>
      <p:sp>
        <p:nvSpPr>
          <p:cNvPr id="568" name="Google Shape;568;p39"/>
          <p:cNvSpPr/>
          <p:nvPr/>
        </p:nvSpPr>
        <p:spPr>
          <a:xfrm>
            <a:off x="437283" y="2986256"/>
            <a:ext cx="7128792" cy="1477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hsv_image = cv2.cvtColor(image_small, cv2.COLOR_BGR2HSV)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cv2.imshow("Russian hsv", hsv_image)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plt.figure(figsize=(20,10))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plt.title("Rússia HSV")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plt.imshow(imagem_hsv)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9" name="Google Shape;56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0611" y="1289969"/>
            <a:ext cx="3434106" cy="22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9"/>
          <p:cNvSpPr/>
          <p:nvPr/>
        </p:nvSpPr>
        <p:spPr>
          <a:xfrm>
            <a:off x="8320611" y="3576632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Imagem original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1" name="Google Shape;57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0611" y="4068253"/>
            <a:ext cx="3434105" cy="227447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9"/>
          <p:cNvSpPr/>
          <p:nvPr/>
        </p:nvSpPr>
        <p:spPr>
          <a:xfrm>
            <a:off x="8320610" y="6342732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HSV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HSV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8" name="Google Shape;578;p40"/>
          <p:cNvGrpSpPr/>
          <p:nvPr/>
        </p:nvGrpSpPr>
        <p:grpSpPr>
          <a:xfrm>
            <a:off x="199394" y="1147859"/>
            <a:ext cx="4280009" cy="3236916"/>
            <a:chOff x="280416" y="1379354"/>
            <a:chExt cx="3498514" cy="2645881"/>
          </a:xfrm>
        </p:grpSpPr>
        <p:pic>
          <p:nvPicPr>
            <p:cNvPr id="579" name="Google Shape;579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9302" y="1379354"/>
              <a:ext cx="3429628" cy="2261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40"/>
            <p:cNvSpPr/>
            <p:nvPr/>
          </p:nvSpPr>
          <p:spPr>
            <a:xfrm>
              <a:off x="280416" y="3655903"/>
              <a:ext cx="34985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94A2AC"/>
                  </a:solidFill>
                  <a:latin typeface="Roboto"/>
                  <a:ea typeface="Roboto"/>
                  <a:cs typeface="Roboto"/>
                  <a:sym typeface="Roboto"/>
                </a:rPr>
                <a:t>Value (brilho): +bordas</a:t>
              </a:r>
              <a:endParaRPr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1" name="Google Shape;581;p40"/>
          <p:cNvGrpSpPr/>
          <p:nvPr/>
        </p:nvGrpSpPr>
        <p:grpSpPr>
          <a:xfrm>
            <a:off x="7634829" y="3314779"/>
            <a:ext cx="4195735" cy="3280550"/>
            <a:chOff x="8261394" y="3886338"/>
            <a:chExt cx="3429628" cy="2681548"/>
          </a:xfrm>
        </p:grpSpPr>
        <p:pic>
          <p:nvPicPr>
            <p:cNvPr id="582" name="Google Shape;582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61394" y="3886338"/>
              <a:ext cx="3429628" cy="2287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40"/>
            <p:cNvSpPr/>
            <p:nvPr/>
          </p:nvSpPr>
          <p:spPr>
            <a:xfrm>
              <a:off x="8261394" y="6198554"/>
              <a:ext cx="34296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94A2AC"/>
                  </a:solidFill>
                  <a:latin typeface="Roboto"/>
                  <a:ea typeface="Roboto"/>
                  <a:cs typeface="Roboto"/>
                  <a:sym typeface="Roboto"/>
                </a:rPr>
                <a:t>Saturation (pureza): +detalhes</a:t>
              </a:r>
              <a:endParaRPr/>
            </a:p>
          </p:txBody>
        </p:sp>
      </p:grpSp>
      <p:sp>
        <p:nvSpPr>
          <p:cNvPr id="584" name="Google Shape;584;p40"/>
          <p:cNvSpPr/>
          <p:nvPr/>
        </p:nvSpPr>
        <p:spPr>
          <a:xfrm>
            <a:off x="283668" y="5213179"/>
            <a:ext cx="6759614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plt.figure(figsize=(20,10))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plt.imshow(imagem_hsv[:,:,1], cmap="gray")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plt.title("Russia Saturation (Saturação)")</a:t>
            </a:r>
            <a:endParaRPr/>
          </a:p>
        </p:txBody>
      </p:sp>
      <p:sp>
        <p:nvSpPr>
          <p:cNvPr id="585" name="Google Shape;585;p40"/>
          <p:cNvSpPr/>
          <p:nvPr/>
        </p:nvSpPr>
        <p:spPr>
          <a:xfrm>
            <a:off x="5032974" y="1218373"/>
            <a:ext cx="6713316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plt.figure(figsize=(20,10))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plt.imshow(imagem_hsv[:,:,2], cmap="gray")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plt.title("Russia Value (Brilho)")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1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HSV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1" name="Google Shape;591;p41"/>
          <p:cNvGrpSpPr/>
          <p:nvPr/>
        </p:nvGrpSpPr>
        <p:grpSpPr>
          <a:xfrm>
            <a:off x="461986" y="1150064"/>
            <a:ext cx="4354621" cy="3352488"/>
            <a:chOff x="461986" y="1150064"/>
            <a:chExt cx="3434105" cy="2643811"/>
          </a:xfrm>
        </p:grpSpPr>
        <p:pic>
          <p:nvPicPr>
            <p:cNvPr id="592" name="Google Shape;592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7805" y="1150064"/>
              <a:ext cx="3398286" cy="22789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41"/>
            <p:cNvSpPr/>
            <p:nvPr/>
          </p:nvSpPr>
          <p:spPr>
            <a:xfrm>
              <a:off x="461986" y="3424543"/>
              <a:ext cx="3434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94A2AC"/>
                  </a:solidFill>
                  <a:latin typeface="Roboto"/>
                  <a:ea typeface="Roboto"/>
                  <a:cs typeface="Roboto"/>
                  <a:sym typeface="Roboto"/>
                </a:rPr>
                <a:t>Hue (matiz)</a:t>
              </a:r>
              <a:endParaRPr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4" name="Google Shape;594;p41"/>
          <p:cNvSpPr/>
          <p:nvPr/>
        </p:nvSpPr>
        <p:spPr>
          <a:xfrm>
            <a:off x="5089697" y="2133315"/>
            <a:ext cx="6713316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plt.figure(figsize=(20,10))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plt.imshow(imagem_hsv[:,:,0], cmap="gray")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plt.title("Russia Hue (Matiz)")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ESPAÇO DE CORES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HSV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0" name="Google Shape;60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995" y="1208120"/>
            <a:ext cx="3434105" cy="227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0262" y="1208120"/>
            <a:ext cx="3398286" cy="227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9147" y="4016432"/>
            <a:ext cx="3429628" cy="22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8880" y="4052099"/>
            <a:ext cx="3429628" cy="2261047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2"/>
          <p:cNvSpPr/>
          <p:nvPr/>
        </p:nvSpPr>
        <p:spPr>
          <a:xfrm>
            <a:off x="1979994" y="3482599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HSV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42"/>
          <p:cNvSpPr/>
          <p:nvPr/>
        </p:nvSpPr>
        <p:spPr>
          <a:xfrm>
            <a:off x="6704443" y="3482599"/>
            <a:ext cx="3434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Hue (matiz)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42"/>
          <p:cNvSpPr/>
          <p:nvPr/>
        </p:nvSpPr>
        <p:spPr>
          <a:xfrm>
            <a:off x="1979994" y="6328648"/>
            <a:ext cx="3498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Value (brilho): +bordas</a:t>
            </a:r>
            <a:endParaRPr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42"/>
          <p:cNvSpPr/>
          <p:nvPr/>
        </p:nvSpPr>
        <p:spPr>
          <a:xfrm>
            <a:off x="6809147" y="6328648"/>
            <a:ext cx="34296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Saturation (pureza): +detalhes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3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HISTOGRAMAS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613" name="Google Shape;613;p43"/>
          <p:cNvSpPr txBox="1"/>
          <p:nvPr/>
        </p:nvSpPr>
        <p:spPr>
          <a:xfrm>
            <a:off x="323850" y="981075"/>
            <a:ext cx="112433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Histogramas são gráficos de distribuição de pixels de componentes de cor de uma determinada imagem. </a:t>
            </a:r>
            <a:endParaRPr/>
          </a:p>
        </p:txBody>
      </p:sp>
      <p:pic>
        <p:nvPicPr>
          <p:cNvPr id="614" name="Google Shape;614;p43" descr="histogram_samp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5632" y="1972235"/>
            <a:ext cx="4621118" cy="470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HISTOGRAMAS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620" name="Google Shape;620;p44"/>
          <p:cNvSpPr txBox="1"/>
          <p:nvPr/>
        </p:nvSpPr>
        <p:spPr>
          <a:xfrm>
            <a:off x="323850" y="981075"/>
            <a:ext cx="112433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Existem estratégias de detecção de objetos em uma imagem e até mesmo transições utilizando histogramas.</a:t>
            </a:r>
            <a:endParaRPr/>
          </a:p>
        </p:txBody>
      </p:sp>
      <p:pic>
        <p:nvPicPr>
          <p:cNvPr id="621" name="Google Shape;621;p44" descr="enter image description he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9862" y="1688961"/>
            <a:ext cx="5904656" cy="4339702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4"/>
          <p:cNvSpPr/>
          <p:nvPr/>
        </p:nvSpPr>
        <p:spPr>
          <a:xfrm>
            <a:off x="3292662" y="6028663"/>
            <a:ext cx="59900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stackoverflow.com/questions/9351278/opencv-color-concentration-histogram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5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HISTOGRAMAS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628" name="Google Shape;628;p45"/>
          <p:cNvSpPr txBox="1"/>
          <p:nvPr/>
        </p:nvSpPr>
        <p:spPr>
          <a:xfrm>
            <a:off x="3646170" y="981075"/>
            <a:ext cx="792099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escolha do espaço de cores é importante pois o gráfico será em relação a elas. 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exemplo, no Sistema RGB, será um histograma baseada nas cores primárias. Por outro lado, no sistema HSV, a distribuição será nas componentes matiz, saturação e brilho. </a:t>
            </a:r>
            <a:endParaRPr/>
          </a:p>
        </p:txBody>
      </p:sp>
      <p:pic>
        <p:nvPicPr>
          <p:cNvPr id="629" name="Google Shape;629;p45" descr="Resultado de imagem para blue man grou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981075"/>
            <a:ext cx="3091605" cy="20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0270" y="3635934"/>
            <a:ext cx="3792653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0529" y="3635934"/>
            <a:ext cx="3830964" cy="252077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5"/>
          <p:cNvSpPr/>
          <p:nvPr/>
        </p:nvSpPr>
        <p:spPr>
          <a:xfrm>
            <a:off x="2224539" y="6094204"/>
            <a:ext cx="37283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RGB (Quantidade x Intensidade)</a:t>
            </a:r>
            <a:endParaRPr sz="16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45"/>
          <p:cNvSpPr/>
          <p:nvPr/>
        </p:nvSpPr>
        <p:spPr>
          <a:xfrm>
            <a:off x="6550529" y="6094204"/>
            <a:ext cx="38309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HSV (Quantidade x Value)</a:t>
            </a:r>
            <a:endParaRPr sz="16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HISTOGRAMAS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639" name="Google Shape;639;p46"/>
          <p:cNvSpPr txBox="1"/>
          <p:nvPr/>
        </p:nvSpPr>
        <p:spPr>
          <a:xfrm>
            <a:off x="323850" y="981075"/>
            <a:ext cx="1124331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histogramas são gerados a partir do método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calcHist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limites que são configuráveis precisam respeitar os limites do espaço de cores escolhido.</a:t>
            </a: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1625025" y="2144058"/>
            <a:ext cx="8640960" cy="42473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colors = {"b": 0, "g": 1, "r": 2}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def histogram_bgr(image):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for color in colors: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histr = cv2.calcHist([image],[colors[color]],None,[256],[0,255])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plt.plot(histr,color = color)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plt.xlim([0,256])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plt.show()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def histogram_hsv(image_hsv):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hsv_image = cv2.cvtColor(image_hsv, cv2.COLOR_BGR2HSV)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hue_hist = cv2.calcHist([hsv_image], [0], None, [181], [0, 180])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plt.plot(hue_hist)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plt.show()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7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HISTOGRAMAS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646" name="Google Shape;646;p47"/>
          <p:cNvSpPr txBox="1"/>
          <p:nvPr/>
        </p:nvSpPr>
        <p:spPr>
          <a:xfrm>
            <a:off x="323850" y="981075"/>
            <a:ext cx="112433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Exemplo de imagem com teor mais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escuro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647" name="Google Shape;647;p47"/>
          <p:cNvSpPr/>
          <p:nvPr/>
        </p:nvSpPr>
        <p:spPr>
          <a:xfrm>
            <a:off x="1729741" y="1674861"/>
            <a:ext cx="8614968" cy="17543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imagem_seven = cv2.imread("imagens/seven.jpg", cv2.IMREAD_COLOR)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imagem_seven = cv2.cvtColor(imagem_seven, cv2.COLOR_BGR2RGB)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plt.imshow(imagem_seven)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histogram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_bgr(image_seven)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histogram_hsv(image_seven)</a:t>
            </a:r>
            <a:endParaRPr/>
          </a:p>
        </p:txBody>
      </p:sp>
      <p:pic>
        <p:nvPicPr>
          <p:cNvPr id="648" name="Google Shape;64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2861" y="3587874"/>
            <a:ext cx="4114775" cy="273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9741" y="3659881"/>
            <a:ext cx="4176142" cy="26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7"/>
          <p:cNvSpPr/>
          <p:nvPr/>
        </p:nvSpPr>
        <p:spPr>
          <a:xfrm>
            <a:off x="6072861" y="6322744"/>
            <a:ext cx="41147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"/>
          <p:cNvSpPr/>
          <p:nvPr/>
        </p:nvSpPr>
        <p:spPr>
          <a:xfrm>
            <a:off x="1765377" y="1674861"/>
            <a:ext cx="8614968" cy="1477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imagem_willy_wonka = cv2.imread("imagens/willy-wonka.jpg", cv2.IMREAD_COLOR)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imagem_willy_wonka = cv2.cvtColor(imagem_willy_wonka, cv2.COLOR_BGR2RGB)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plt.imshow(imagem_willy_wonka)</a:t>
            </a:r>
            <a:endParaRPr/>
          </a:p>
        </p:txBody>
      </p:sp>
      <p:pic>
        <p:nvPicPr>
          <p:cNvPr id="656" name="Google Shape;65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8497" y="3587872"/>
            <a:ext cx="4114775" cy="273487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8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HISTOGRAMAS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658" name="Google Shape;658;p48"/>
          <p:cNvSpPr txBox="1"/>
          <p:nvPr/>
        </p:nvSpPr>
        <p:spPr>
          <a:xfrm>
            <a:off x="323850" y="981075"/>
            <a:ext cx="112433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Exemplo de imagem com teor mais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claro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659" name="Google Shape;659;p48"/>
          <p:cNvSpPr/>
          <p:nvPr/>
        </p:nvSpPr>
        <p:spPr>
          <a:xfrm>
            <a:off x="6072861" y="6322744"/>
            <a:ext cx="41147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0" name="Google Shape;66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7102" y="3720903"/>
            <a:ext cx="3384054" cy="261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5;p37"/>
          <p:cNvSpPr txBox="1">
            <a:spLocks/>
          </p:cNvSpPr>
          <p:nvPr/>
        </p:nvSpPr>
        <p:spPr>
          <a:xfrm>
            <a:off x="2085990" y="2610747"/>
            <a:ext cx="8337157" cy="239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Visão </a:t>
            </a:r>
            <a:r>
              <a:rPr lang="pt-BR" sz="28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Computacional 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é o estudo da extração de informação de uma imagem; mais especificamente, é a construção de descrições explícitas e claras dos objetos em uma imagem [</a:t>
            </a:r>
            <a:r>
              <a:rPr lang="pt-BR" sz="2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Ballard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 </a:t>
            </a:r>
            <a:r>
              <a:rPr lang="pt-BR" sz="2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and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 Brown, 1982]</a:t>
            </a:r>
          </a:p>
        </p:txBody>
      </p:sp>
      <p:sp>
        <p:nvSpPr>
          <p:cNvPr id="2" name="Retângulo 1"/>
          <p:cNvSpPr/>
          <p:nvPr/>
        </p:nvSpPr>
        <p:spPr>
          <a:xfrm>
            <a:off x="2903274" y="1963901"/>
            <a:ext cx="6356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O que é visão </a:t>
            </a:r>
            <a:r>
              <a:rPr lang="en" sz="36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Calibri"/>
              </a:rPr>
              <a:t>computacional?</a:t>
            </a:r>
            <a:endParaRPr lang="pt-BR" sz="3600" b="1" dirty="0">
              <a:solidFill>
                <a:srgbClr val="E0375F"/>
              </a:solidFill>
              <a:latin typeface="Roboto"/>
              <a:ea typeface="Roboto"/>
              <a:cs typeface="Roboto"/>
              <a:sym typeface="Calibri"/>
            </a:endParaRPr>
          </a:p>
        </p:txBody>
      </p:sp>
      <p:cxnSp>
        <p:nvCxnSpPr>
          <p:cNvPr id="8" name="Google Shape;208;p37"/>
          <p:cNvCxnSpPr/>
          <p:nvPr/>
        </p:nvCxnSpPr>
        <p:spPr>
          <a:xfrm>
            <a:off x="3526347" y="2610232"/>
            <a:ext cx="5091139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203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9"/>
          <p:cNvSpPr/>
          <p:nvPr/>
        </p:nvSpPr>
        <p:spPr>
          <a:xfrm>
            <a:off x="1765377" y="1617898"/>
            <a:ext cx="8614968" cy="1477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imagem_teste_cores = cv2.imread("imagens/tv-image-test.png", cv2.IMREAD_COLOR)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imagem_teste_cores = cv2.cvtColor(imagem_teste_cores, cv2.COLOR_BGR2RGB)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plt.imshow(imagem_teste_cores)</a:t>
            </a:r>
            <a:endParaRPr/>
          </a:p>
        </p:txBody>
      </p:sp>
      <p:sp>
        <p:nvSpPr>
          <p:cNvPr id="666" name="Google Shape;666;p49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HISTOGRAMAS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EM IMAGENS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49"/>
          <p:cNvSpPr txBox="1"/>
          <p:nvPr/>
        </p:nvSpPr>
        <p:spPr>
          <a:xfrm>
            <a:off x="323850" y="981075"/>
            <a:ext cx="112433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Exemplo de imagem com teor mais escuro.</a:t>
            </a:r>
            <a:endParaRPr/>
          </a:p>
        </p:txBody>
      </p:sp>
      <p:pic>
        <p:nvPicPr>
          <p:cNvPr id="668" name="Google Shape;66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8497" y="3566979"/>
            <a:ext cx="4101522" cy="2698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9"/>
          <p:cNvSpPr/>
          <p:nvPr/>
        </p:nvSpPr>
        <p:spPr>
          <a:xfrm>
            <a:off x="6108497" y="6265781"/>
            <a:ext cx="41147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RGB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0" name="Google Shape;67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5094" y="3552321"/>
            <a:ext cx="3611977" cy="2708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0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HISTOGRAMAS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676" name="Google Shape;676;p50"/>
          <p:cNvSpPr txBox="1"/>
          <p:nvPr/>
        </p:nvSpPr>
        <p:spPr>
          <a:xfrm>
            <a:off x="323850" y="981075"/>
            <a:ext cx="1124331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identificação de transições ou mesmo cenas podemos avaliar frame a frame de um vídeo.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Nesse caso os 3 atores apresentação um padrão mais estável no RGB.</a:t>
            </a:r>
            <a:endParaRPr/>
          </a:p>
        </p:txBody>
      </p:sp>
      <p:pic>
        <p:nvPicPr>
          <p:cNvPr id="677" name="Google Shape;67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2596267"/>
            <a:ext cx="4427999" cy="331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4218" y="2345532"/>
            <a:ext cx="5206970" cy="3905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8207" y="2451727"/>
            <a:ext cx="4807157" cy="360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600" y="2598732"/>
            <a:ext cx="4384010" cy="33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1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HISTOGRAMAS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686" name="Google Shape;686;p51"/>
          <p:cNvSpPr txBox="1"/>
          <p:nvPr/>
        </p:nvSpPr>
        <p:spPr>
          <a:xfrm>
            <a:off x="323850" y="981075"/>
            <a:ext cx="1124331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Neste caso, um close em um determinado ator, altera a composição do histograma em RGB.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mesmo ocorre em transições para comerciais exibidos durante um filme.</a:t>
            </a:r>
            <a:endParaRPr sz="2000">
              <a:solidFill>
                <a:srgbClr val="94A2A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CRIAÇÃO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692" name="Google Shape;692;p52"/>
          <p:cNvSpPr txBox="1"/>
          <p:nvPr/>
        </p:nvSpPr>
        <p:spPr>
          <a:xfrm>
            <a:off x="323850" y="981075"/>
            <a:ext cx="1124331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Operações básicas de criação de elementos geométricos auxiliam em descrever aspectos da imagem nela mesma como também podem ser utilizadas em operações de adição e substração de áreas.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Inicialmente precisamos criar uma imagem a partir de uma matriz pré-definida, sem preenchimento, cujo aspecto é uma imagem preta.</a:t>
            </a:r>
            <a:endParaRPr/>
          </a:p>
        </p:txBody>
      </p:sp>
      <p:sp>
        <p:nvSpPr>
          <p:cNvPr id="693" name="Google Shape;693;p52"/>
          <p:cNvSpPr/>
          <p:nvPr/>
        </p:nvSpPr>
        <p:spPr>
          <a:xfrm>
            <a:off x="1430101" y="4254832"/>
            <a:ext cx="6192688" cy="1477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image_color = np.zeros((512, 512, 3), np.uint8)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image_grayscale = np.zeros((512, 512), np.uint8)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plt.imshow(imagem_color)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plt.imshow(grayscale _color, cmap="gray")</a:t>
            </a:r>
            <a:endParaRPr/>
          </a:p>
        </p:txBody>
      </p:sp>
      <p:pic>
        <p:nvPicPr>
          <p:cNvPr id="694" name="Google Shape;694;p52"/>
          <p:cNvPicPr preferRelativeResize="0"/>
          <p:nvPr/>
        </p:nvPicPr>
        <p:blipFill rotWithShape="1">
          <a:blip r:embed="rId3">
            <a:alphaModFix/>
          </a:blip>
          <a:srcRect l="5727" t="6239" r="8367" b="6414"/>
          <a:stretch/>
        </p:blipFill>
        <p:spPr>
          <a:xfrm>
            <a:off x="7972217" y="3985384"/>
            <a:ext cx="2160240" cy="20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3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CRIAÇÃO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700" name="Google Shape;700;p53"/>
          <p:cNvSpPr txBox="1"/>
          <p:nvPr/>
        </p:nvSpPr>
        <p:spPr>
          <a:xfrm>
            <a:off x="323850" y="981075"/>
            <a:ext cx="112433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função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line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recebe como parâmetros de entrada a imagem, as coordenadas (x,y) de início, fim, cor em RGB e espessura da linha.</a:t>
            </a:r>
            <a:endParaRPr/>
          </a:p>
        </p:txBody>
      </p:sp>
      <p:sp>
        <p:nvSpPr>
          <p:cNvPr id="701" name="Google Shape;701;p53"/>
          <p:cNvSpPr/>
          <p:nvPr/>
        </p:nvSpPr>
        <p:spPr>
          <a:xfrm>
            <a:off x="2908850" y="2153615"/>
            <a:ext cx="6192688" cy="1200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image_color = np.zeros((512, 512, 3), np.uint8)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cv2.line(image_color,(0,0), (511,511), (100, 50, 200), 10)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plt.imshow(imagem_color)</a:t>
            </a:r>
            <a:endParaRPr/>
          </a:p>
        </p:txBody>
      </p:sp>
      <p:pic>
        <p:nvPicPr>
          <p:cNvPr id="702" name="Google Shape;70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1829" y="3947013"/>
            <a:ext cx="2286729" cy="226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CRIAÇÃO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708" name="Google Shape;708;p54"/>
          <p:cNvSpPr txBox="1"/>
          <p:nvPr/>
        </p:nvSpPr>
        <p:spPr>
          <a:xfrm>
            <a:off x="323850" y="981075"/>
            <a:ext cx="112433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função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rectangle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recebe como parâmetros de entrada a imagem, as coordenadas do vértice de início, do vértice oposto, cor em RGB e espessura da linha</a:t>
            </a:r>
            <a:endParaRPr/>
          </a:p>
        </p:txBody>
      </p:sp>
      <p:sp>
        <p:nvSpPr>
          <p:cNvPr id="709" name="Google Shape;709;p54"/>
          <p:cNvSpPr/>
          <p:nvPr/>
        </p:nvSpPr>
        <p:spPr>
          <a:xfrm>
            <a:off x="1343155" y="2593665"/>
            <a:ext cx="7123821" cy="1200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image_color = np.zeros((512, 512, 3), np.uint8)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cv2.rectangle(image_color,(100,100), (400,400), (100, 50, 200), 10)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plt.imshow(imagem_color)</a:t>
            </a:r>
            <a:endParaRPr/>
          </a:p>
        </p:txBody>
      </p:sp>
      <p:pic>
        <p:nvPicPr>
          <p:cNvPr id="710" name="Google Shape;71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6977" y="2035025"/>
            <a:ext cx="2329039" cy="226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6977" y="4422287"/>
            <a:ext cx="2267042" cy="2235643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4"/>
          <p:cNvSpPr/>
          <p:nvPr/>
        </p:nvSpPr>
        <p:spPr>
          <a:xfrm>
            <a:off x="1343154" y="5355442"/>
            <a:ext cx="7123821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cv2.rectangle(image_color,(100,100), (400,400), (100, 50, 200), </a:t>
            </a:r>
            <a:r>
              <a:rPr lang="pt-BR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5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CRIAÇÃO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718" name="Google Shape;718;p55"/>
          <p:cNvSpPr txBox="1"/>
          <p:nvPr/>
        </p:nvSpPr>
        <p:spPr>
          <a:xfrm>
            <a:off x="323850" y="981075"/>
            <a:ext cx="112433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função 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circle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 recebe como parâmetros de entrada a imagem, origem do círculo, raio, cor em RGB e espessura da linha.</a:t>
            </a:r>
            <a:endParaRPr/>
          </a:p>
        </p:txBody>
      </p:sp>
      <p:sp>
        <p:nvSpPr>
          <p:cNvPr id="719" name="Google Shape;719;p55"/>
          <p:cNvSpPr/>
          <p:nvPr/>
        </p:nvSpPr>
        <p:spPr>
          <a:xfrm>
            <a:off x="1868923" y="2449727"/>
            <a:ext cx="7157243" cy="1200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image_color = np.zeros((512, 512, 3), np.uint8)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cv2.circle(image_color,(250,250), 100, (100, 50, 200), 10)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plt.imshow(imagem_color)</a:t>
            </a:r>
            <a:endParaRPr/>
          </a:p>
        </p:txBody>
      </p:sp>
      <p:sp>
        <p:nvSpPr>
          <p:cNvPr id="720" name="Google Shape;720;p55"/>
          <p:cNvSpPr/>
          <p:nvPr/>
        </p:nvSpPr>
        <p:spPr>
          <a:xfrm>
            <a:off x="1868923" y="5301601"/>
            <a:ext cx="6057757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cv2.circle(image_color,(250,250), 100, (100, 50, 200), </a:t>
            </a:r>
            <a:r>
              <a:rPr lang="pt-B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721" name="Google Shape;72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6680" y="1951588"/>
            <a:ext cx="2358123" cy="219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6680" y="4387963"/>
            <a:ext cx="2390230" cy="219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CRIAÇÃO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728" name="Google Shape;728;p56"/>
          <p:cNvSpPr txBox="1"/>
          <p:nvPr/>
        </p:nvSpPr>
        <p:spPr>
          <a:xfrm>
            <a:off x="323850" y="981075"/>
            <a:ext cx="1124331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função 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polylines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 recebe como parâmetros de entrada a imagem, as coordenadas (x,y) de cada vértice do polígono, valor booleano par polígono aberto ou fechado, cor em RGB e espessura da linha.</a:t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>
            <a:off x="831813" y="2379238"/>
            <a:ext cx="8433029" cy="1477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image_color = np.zeros((512, 512, 3), np.uint8)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pts = np.array( [[200,120], [300,50], [350,300], [300,400], [200,150]], np.int32)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cv2.polylines(image_color, [pts], True, (100, 50, 200), 10)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plt.imshow(imagem_color)</a:t>
            </a:r>
            <a:endParaRPr/>
          </a:p>
        </p:txBody>
      </p:sp>
      <p:pic>
        <p:nvPicPr>
          <p:cNvPr id="730" name="Google Shape;73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1548" y="2019598"/>
            <a:ext cx="2315612" cy="219660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6"/>
          <p:cNvSpPr/>
          <p:nvPr/>
        </p:nvSpPr>
        <p:spPr>
          <a:xfrm>
            <a:off x="832191" y="5281008"/>
            <a:ext cx="8419357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cv2.polylines(image_color, [pts], </a:t>
            </a:r>
            <a:r>
              <a:rPr lang="pt-B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(100, 50, 200), 10)</a:t>
            </a:r>
            <a:endParaRPr/>
          </a:p>
        </p:txBody>
      </p:sp>
      <p:pic>
        <p:nvPicPr>
          <p:cNvPr id="732" name="Google Shape;73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1548" y="4318346"/>
            <a:ext cx="2315612" cy="22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7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CRIAÇÃO DE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IMAGENS</a:t>
            </a:r>
            <a:endParaRPr/>
          </a:p>
        </p:txBody>
      </p:sp>
      <p:sp>
        <p:nvSpPr>
          <p:cNvPr id="738" name="Google Shape;738;p57"/>
          <p:cNvSpPr txBox="1"/>
          <p:nvPr/>
        </p:nvSpPr>
        <p:spPr>
          <a:xfrm>
            <a:off x="323850" y="981075"/>
            <a:ext cx="11243310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função 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putText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 recebe como parâmetro de entrada a imagem, o texto, as coordenadas (x,y), a fonte, o tamanho da fonte, a cor em RGB e a espessura da linha.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As fontes disponíveis não suporta caracteres especiais (UTF-8) como acentos. Se isto for um problema deve-se olhar para outras bibliotecas que podem fazer este trabalho um pouco melhor como o </a:t>
            </a:r>
            <a:r>
              <a:rPr lang="pt-BR" sz="20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PIL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739" name="Google Shape;739;p57"/>
          <p:cNvSpPr/>
          <p:nvPr/>
        </p:nvSpPr>
        <p:spPr>
          <a:xfrm>
            <a:off x="323850" y="3785882"/>
            <a:ext cx="8688833" cy="1477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image_color = np.zeros((512, 512, 3), np.uint8)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cv2.putText(image_color, "Ola Mundo!", (75,200), cv2.FONT_HERSHEY_SIMPLEX, 2, (100,170,0), 1)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plt.imshow(imagem_color)</a:t>
            </a:r>
            <a:endParaRPr/>
          </a:p>
        </p:txBody>
      </p:sp>
      <p:pic>
        <p:nvPicPr>
          <p:cNvPr id="740" name="Google Shape;74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9249" y="3336414"/>
            <a:ext cx="2957065" cy="237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8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DESAFIO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746" name="Google Shape;746;p58"/>
          <p:cNvSpPr txBox="1"/>
          <p:nvPr/>
        </p:nvSpPr>
        <p:spPr>
          <a:xfrm>
            <a:off x="323850" y="981075"/>
            <a:ext cx="1124331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Crie uma função que receba como parâmetro de entrada o caminho de uma imagem e retorne a cor mais predominante encontrada.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Escolha apropriadamente a melhor forma de identificação e caracterização de cores.</a:t>
            </a:r>
            <a:endParaRPr/>
          </a:p>
          <a:p>
            <a:pPr marL="0" marR="0" lvl="0" indent="0" algn="just" rtl="0">
              <a:spcBef>
                <a:spcPts val="40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Deverão ser testadas 3 imagens que se encontram no </a:t>
            </a:r>
            <a:r>
              <a:rPr lang="pt-BR" sz="2000" u="sng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pt-BR" sz="20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pasta imagens.</a:t>
            </a:r>
            <a:endParaRPr/>
          </a:p>
        </p:txBody>
      </p:sp>
      <p:pic>
        <p:nvPicPr>
          <p:cNvPr id="747" name="Google Shape;747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035" y="3196589"/>
            <a:ext cx="5576789" cy="27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5900" y="3196590"/>
            <a:ext cx="49530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8"/>
          <p:cNvPicPr preferRelativeResize="0"/>
          <p:nvPr/>
        </p:nvPicPr>
        <p:blipFill rotWithShape="1">
          <a:blip r:embed="rId6">
            <a:alphaModFix/>
          </a:blip>
          <a:srcRect l="24278" r="8582"/>
          <a:stretch/>
        </p:blipFill>
        <p:spPr>
          <a:xfrm>
            <a:off x="8920480" y="3107690"/>
            <a:ext cx="3069590" cy="28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59337" y="1536715"/>
            <a:ext cx="6170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Visão Computacional X  </a:t>
            </a:r>
            <a:r>
              <a:rPr lang="en" sz="36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Calibri"/>
              </a:rPr>
              <a:t>PDI</a:t>
            </a:r>
            <a:endParaRPr lang="pt-BR" sz="3600" b="1" dirty="0">
              <a:solidFill>
                <a:srgbClr val="E0375F"/>
              </a:solidFill>
              <a:latin typeface="Roboto"/>
              <a:ea typeface="Roboto"/>
              <a:cs typeface="Roboto"/>
              <a:sym typeface="Calibri"/>
            </a:endParaRPr>
          </a:p>
        </p:txBody>
      </p:sp>
      <p:sp>
        <p:nvSpPr>
          <p:cNvPr id="6" name="Google Shape;413;p46"/>
          <p:cNvSpPr/>
          <p:nvPr/>
        </p:nvSpPr>
        <p:spPr>
          <a:xfrm rot="5400000">
            <a:off x="2221199" y="2130211"/>
            <a:ext cx="2919396" cy="3888095"/>
          </a:xfrm>
          <a:prstGeom prst="snip1Rect">
            <a:avLst>
              <a:gd name="adj" fmla="val 16667"/>
            </a:avLst>
          </a:prstGeom>
          <a:solidFill>
            <a:srgbClr val="94A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6;p46"/>
          <p:cNvSpPr txBox="1">
            <a:spLocks/>
          </p:cNvSpPr>
          <p:nvPr/>
        </p:nvSpPr>
        <p:spPr>
          <a:xfrm>
            <a:off x="1939982" y="4762277"/>
            <a:ext cx="1858926" cy="631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 smtClean="0">
                <a:solidFill>
                  <a:schemeClr val="lt1"/>
                </a:solidFill>
              </a:rPr>
              <a:t>PDI</a:t>
            </a:r>
            <a:endParaRPr lang="pt-BR" dirty="0"/>
          </a:p>
        </p:txBody>
      </p:sp>
      <p:sp>
        <p:nvSpPr>
          <p:cNvPr id="9" name="Google Shape;417;p46"/>
          <p:cNvSpPr txBox="1">
            <a:spLocks/>
          </p:cNvSpPr>
          <p:nvPr/>
        </p:nvSpPr>
        <p:spPr>
          <a:xfrm>
            <a:off x="1939982" y="3183237"/>
            <a:ext cx="3449436" cy="1147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 smtClean="0">
                <a:solidFill>
                  <a:schemeClr val="lt1"/>
                </a:solidFill>
              </a:rPr>
              <a:t>Foco no processamento da imagem.</a:t>
            </a:r>
          </a:p>
          <a:p>
            <a:r>
              <a:rPr lang="pt-BR" sz="1800" dirty="0" smtClean="0">
                <a:solidFill>
                  <a:schemeClr val="lt1"/>
                </a:solidFill>
              </a:rPr>
              <a:t>Ambos, entrada e saída, são imagens</a:t>
            </a:r>
            <a:endParaRPr lang="pt-BR" sz="1800" dirty="0"/>
          </a:p>
        </p:txBody>
      </p:sp>
      <p:sp>
        <p:nvSpPr>
          <p:cNvPr id="10" name="Google Shape;413;p46"/>
          <p:cNvSpPr/>
          <p:nvPr/>
        </p:nvSpPr>
        <p:spPr>
          <a:xfrm rot="16200000">
            <a:off x="7652183" y="2130210"/>
            <a:ext cx="2919396" cy="3888095"/>
          </a:xfrm>
          <a:prstGeom prst="snip1Rect">
            <a:avLst>
              <a:gd name="adj" fmla="val 16667"/>
            </a:avLst>
          </a:prstGeom>
          <a:solidFill>
            <a:srgbClr val="94A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19;p46"/>
          <p:cNvSpPr txBox="1">
            <a:spLocks/>
          </p:cNvSpPr>
          <p:nvPr/>
        </p:nvSpPr>
        <p:spPr>
          <a:xfrm>
            <a:off x="7301345" y="3183237"/>
            <a:ext cx="3754583" cy="1334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solidFill>
                  <a:schemeClr val="lt1"/>
                </a:solidFill>
              </a:rPr>
              <a:t>Concentra-se em dar sentido ao que uma máquina vê. O sistema insere uma imagem e a saída é um conhecimento específico da tarefa proposta</a:t>
            </a:r>
          </a:p>
        </p:txBody>
      </p:sp>
      <p:sp>
        <p:nvSpPr>
          <p:cNvPr id="15" name="Google Shape;418;p46"/>
          <p:cNvSpPr txBox="1">
            <a:spLocks/>
          </p:cNvSpPr>
          <p:nvPr/>
        </p:nvSpPr>
        <p:spPr>
          <a:xfrm>
            <a:off x="9053755" y="4762277"/>
            <a:ext cx="1780500" cy="5382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 smtClean="0">
                <a:solidFill>
                  <a:schemeClr val="lt1"/>
                </a:solidFill>
              </a:rPr>
              <a:t>Visão Computacional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305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9" y="3"/>
            <a:ext cx="1218072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701" y="278671"/>
            <a:ext cx="11588600" cy="62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1366" y="2851614"/>
            <a:ext cx="4269268" cy="114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536428" y="1495151"/>
            <a:ext cx="4915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dirty="0" smtClean="0">
                <a:solidFill>
                  <a:srgbClr val="94A2AC"/>
                </a:solidFill>
                <a:latin typeface="Roboto"/>
                <a:ea typeface="Roboto"/>
                <a:cs typeface="Roboto"/>
                <a:sym typeface="Calibri"/>
              </a:rPr>
              <a:t>Aplicações </a:t>
            </a:r>
            <a:r>
              <a:rPr lang="en" sz="36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Calibri"/>
              </a:rPr>
              <a:t>Comerciais</a:t>
            </a:r>
            <a:endParaRPr lang="pt-BR" sz="3600" b="1" dirty="0">
              <a:solidFill>
                <a:srgbClr val="E0375F"/>
              </a:solidFill>
              <a:latin typeface="Roboto"/>
              <a:ea typeface="Roboto"/>
              <a:cs typeface="Roboto"/>
              <a:sym typeface="Calibri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59231" y="2840125"/>
            <a:ext cx="83938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 err="1">
                <a:hlinkClick r:id="rId3"/>
              </a:rPr>
              <a:t>Affectiva</a:t>
            </a:r>
            <a:r>
              <a:rPr lang="pt-BR" sz="2000" dirty="0">
                <a:hlinkClick r:id="rId3"/>
              </a:rPr>
              <a:t> - </a:t>
            </a:r>
            <a:r>
              <a:rPr lang="pt-BR" sz="2000" dirty="0" err="1">
                <a:hlinkClick r:id="rId3"/>
              </a:rPr>
              <a:t>Humanizing</a:t>
            </a:r>
            <a:r>
              <a:rPr lang="pt-BR" sz="2000" dirty="0">
                <a:hlinkClick r:id="rId3"/>
              </a:rPr>
              <a:t> Technology : </a:t>
            </a:r>
            <a:r>
              <a:rPr lang="pt-BR" sz="2000" dirty="0" err="1" smtClean="0">
                <a:hlinkClick r:id="rId3"/>
              </a:rPr>
              <a:t>Affectiva</a:t>
            </a:r>
            <a:endParaRPr lang="pt-BR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pt-BR" sz="2000" dirty="0" smtClean="0">
                <a:hlinkClick r:id="rId4"/>
              </a:rPr>
              <a:t>Home </a:t>
            </a:r>
            <a:r>
              <a:rPr lang="pt-BR" sz="2000" dirty="0">
                <a:hlinkClick r:id="rId4"/>
              </a:rPr>
              <a:t>| </a:t>
            </a:r>
            <a:r>
              <a:rPr lang="pt-BR" sz="2000" dirty="0" err="1">
                <a:hlinkClick r:id="rId4"/>
              </a:rPr>
              <a:t>English</a:t>
            </a:r>
            <a:r>
              <a:rPr lang="pt-BR" sz="2000" dirty="0">
                <a:hlinkClick r:id="rId4"/>
              </a:rPr>
              <a:t>-Active (perceptin.io</a:t>
            </a:r>
            <a:r>
              <a:rPr lang="pt-BR" sz="2000" dirty="0" smtClean="0">
                <a:hlinkClick r:id="rId4"/>
              </a:rPr>
              <a:t>)</a:t>
            </a:r>
            <a:endParaRPr lang="pt-BR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hlinkClick r:id="rId5"/>
              </a:rPr>
              <a:t>Iris Automation - Industrial </a:t>
            </a:r>
            <a:r>
              <a:rPr lang="pt-BR" sz="2000" dirty="0" err="1">
                <a:hlinkClick r:id="rId5"/>
              </a:rPr>
              <a:t>Drone</a:t>
            </a:r>
            <a:r>
              <a:rPr lang="pt-BR" sz="2000" dirty="0">
                <a:hlinkClick r:id="rId5"/>
              </a:rPr>
              <a:t> </a:t>
            </a:r>
            <a:r>
              <a:rPr lang="pt-BR" sz="2000" dirty="0" err="1">
                <a:hlinkClick r:id="rId5"/>
              </a:rPr>
              <a:t>Collision</a:t>
            </a:r>
            <a:r>
              <a:rPr lang="pt-BR" sz="2000" dirty="0">
                <a:hlinkClick r:id="rId5"/>
              </a:rPr>
              <a:t> </a:t>
            </a:r>
            <a:r>
              <a:rPr lang="pt-BR" sz="2000" dirty="0" err="1">
                <a:hlinkClick r:id="rId5"/>
              </a:rPr>
              <a:t>Avoidance</a:t>
            </a:r>
            <a:r>
              <a:rPr lang="pt-BR" sz="2000" dirty="0">
                <a:hlinkClick r:id="rId5"/>
              </a:rPr>
              <a:t> (irisonboard.com</a:t>
            </a:r>
            <a:r>
              <a:rPr lang="pt-BR" sz="2000" dirty="0" smtClean="0">
                <a:hlinkClick r:id="rId5"/>
              </a:rPr>
              <a:t>)</a:t>
            </a:r>
            <a:endParaRPr lang="pt-BR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hlinkClick r:id="rId6"/>
              </a:rPr>
              <a:t>FACEPTION | Facial </a:t>
            </a:r>
            <a:r>
              <a:rPr lang="pt-BR" sz="2000" dirty="0" err="1">
                <a:hlinkClick r:id="rId6"/>
              </a:rPr>
              <a:t>Personality</a:t>
            </a:r>
            <a:r>
              <a:rPr lang="pt-BR" sz="2000" dirty="0">
                <a:hlinkClick r:id="rId6"/>
              </a:rPr>
              <a:t> </a:t>
            </a:r>
            <a:r>
              <a:rPr lang="pt-BR" sz="2000" dirty="0" err="1" smtClean="0">
                <a:hlinkClick r:id="rId6"/>
              </a:rPr>
              <a:t>Analytics</a:t>
            </a:r>
            <a:endParaRPr lang="pt-BR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hlinkClick r:id="rId7"/>
              </a:rPr>
              <a:t>Canary </a:t>
            </a:r>
            <a:r>
              <a:rPr lang="en-US" sz="2000" dirty="0">
                <a:hlinkClick r:id="rId7"/>
              </a:rPr>
              <a:t>- A complete security system in a single device</a:t>
            </a:r>
            <a:r>
              <a:rPr lang="en-US" sz="2000" dirty="0" smtClean="0">
                <a:hlinkClick r:id="rId7"/>
              </a:rPr>
              <a:t>.</a:t>
            </a:r>
            <a:endParaRPr lang="pt-BR" sz="2000" dirty="0" smtClean="0"/>
          </a:p>
          <a:p>
            <a:pPr marL="342900" indent="-342900">
              <a:buFont typeface="+mj-lt"/>
              <a:buAutoNum type="arabicPeriod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7099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" descr="Oxu.az - “Google” şəkillərlə bağlı xidmətin vacib və populyar funksiyanı  dayandırı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273" y="482251"/>
            <a:ext cx="9576487" cy="619039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"/>
          <p:cNvSpPr txBox="1">
            <a:spLocks noGrp="1"/>
          </p:cNvSpPr>
          <p:nvPr>
            <p:ph type="title"/>
          </p:nvPr>
        </p:nvSpPr>
        <p:spPr>
          <a:xfrm>
            <a:off x="9136093" y="5523470"/>
            <a:ext cx="2907627" cy="1149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APLICAÇÕES </a:t>
            </a:r>
            <a:r>
              <a:rPr lang="pt-BR" sz="2800" b="1" dirty="0" smtClean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COMERCIAL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146693" y="6534148"/>
            <a:ext cx="7304431" cy="276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https://www.theverge.com/2020/11/11/21560810/google-photos-unlimited-cap-free-uploads-15gb-ending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71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8DA48E6EED84241BD6E3B0A8BFCB1AD" ma:contentTypeVersion="3" ma:contentTypeDescription="Crie um novo documento." ma:contentTypeScope="" ma:versionID="9d436c99fea9223c4a18011d4617cfab">
  <xsd:schema xmlns:xsd="http://www.w3.org/2001/XMLSchema" xmlns:xs="http://www.w3.org/2001/XMLSchema" xmlns:p="http://schemas.microsoft.com/office/2006/metadata/properties" xmlns:ns2="bb508fd0-8dba-457e-9bb7-7d1ee7d16c7f" targetNamespace="http://schemas.microsoft.com/office/2006/metadata/properties" ma:root="true" ma:fieldsID="a485ea4ee13bef47737847775706664a" ns2:_="">
    <xsd:import namespace="bb508fd0-8dba-457e-9bb7-7d1ee7d16c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08fd0-8dba-457e-9bb7-7d1ee7d16c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B86332-2B9E-48B0-BEA4-6068B9EB7108}"/>
</file>

<file path=customXml/itemProps2.xml><?xml version="1.0" encoding="utf-8"?>
<ds:datastoreItem xmlns:ds="http://schemas.openxmlformats.org/officeDocument/2006/customXml" ds:itemID="{63BEBEB9-301E-4467-B9EB-AAB62E98D1BA}"/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3426</Words>
  <Application>Microsoft Office PowerPoint</Application>
  <PresentationFormat>Widescreen</PresentationFormat>
  <Paragraphs>449</Paragraphs>
  <Slides>70</Slides>
  <Notes>70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70</vt:i4>
      </vt:variant>
    </vt:vector>
  </HeadingPairs>
  <TitlesOfParts>
    <vt:vector size="76" baseType="lpstr">
      <vt:lpstr>Arial</vt:lpstr>
      <vt:lpstr>Roboto Thin</vt:lpstr>
      <vt:lpstr>Roboto</vt:lpstr>
      <vt:lpstr>Calibri</vt:lpstr>
      <vt:lpstr>1_Office Theme</vt:lpstr>
      <vt:lpstr>Office Theme</vt:lpstr>
      <vt:lpstr>Apresentação do PowerPoint</vt:lpstr>
      <vt:lpstr>Apresentação do PowerPoint</vt:lpstr>
      <vt:lpstr>Apresentação do PowerPoint</vt:lpstr>
      <vt:lpstr>O QUE VOCÊS ESTÃO VENDO?</vt:lpstr>
      <vt:lpstr>O QUE A MÁQUINA VÊ?</vt:lpstr>
      <vt:lpstr>Apresentação do PowerPoint</vt:lpstr>
      <vt:lpstr>Apresentação do PowerPoint</vt:lpstr>
      <vt:lpstr>Apresentação do PowerPoint</vt:lpstr>
      <vt:lpstr>APLICAÇÕES COMERCIAL</vt:lpstr>
      <vt:lpstr>APLICAÇÕES COMERCIAL</vt:lpstr>
      <vt:lpstr>APLICAÇÕES DE MONITORAMENTO</vt:lpstr>
      <vt:lpstr>APLICAÇÕES DE MONITORAMENTO</vt:lpstr>
      <vt:lpstr>CARROS AUTÔNOMOS</vt:lpstr>
      <vt:lpstr>PERCEPÇÃO DOS CARROS AUTÔNOMOS</vt:lpstr>
      <vt:lpstr>VISÃO DO FSD DA TESLA</vt:lpstr>
      <vt:lpstr>APLICAÇÕES DE SAÚDE</vt:lpstr>
      <vt:lpstr>APLICAÇÕES DE AGRICULTURA DE PRECISÃO</vt:lpstr>
      <vt:lpstr>APLICAÇÕES DE BIOMERTRIA</vt:lpstr>
      <vt:lpstr>UM CASO PRÁTICO</vt:lpstr>
      <vt:lpstr>PIPELINE DE VISÃO COMPUTACIONAL</vt:lpstr>
      <vt:lpstr>DESAFIOS DA VISÃO COMPUTACIONAL</vt:lpstr>
      <vt:lpstr>DESAFIOS DA VISÃO COMPUTACIONAL</vt:lpstr>
      <vt:lpstr>DESAFIOS DA VISÃO COMPUTACIONAL</vt:lpstr>
      <vt:lpstr>DESAFIOS DA VISÃO COMPUTACIONAL</vt:lpstr>
      <vt:lpstr>DESAFIOS DA VISÃO COMPUTACIONAL</vt:lpstr>
      <vt:lpstr>TIPOS DE VISÃO COMPUTACIONAL</vt:lpstr>
      <vt:lpstr>VISÃO COMPUTACIONAL</vt:lpstr>
      <vt:lpstr>REPRESENTAÇÃO DE PIXEL</vt:lpstr>
      <vt:lpstr>REPRESENTAÇÃO DE PIXEL</vt:lpstr>
      <vt:lpstr>REPRESENTAÇÃO DE PIXEL</vt:lpstr>
      <vt:lpstr>REPRESENTAÇÃO DE PIXEL</vt:lpstr>
      <vt:lpstr>Apresentação do PowerPoint</vt:lpstr>
      <vt:lpstr>PREPARAÇÃO DO AMBIENTE DE DESENVOLVIMENTO</vt:lpstr>
      <vt:lpstr>PRIMEIROS PASSOS</vt:lpstr>
      <vt:lpstr>PRIMEIROS PASSOS</vt:lpstr>
      <vt:lpstr>PRIMEIROS PASSOS</vt:lpstr>
      <vt:lpstr>COMPOSIÇÃO DE CORES</vt:lpstr>
      <vt:lpstr>COMPOSIÇÃO DE CORES</vt:lpstr>
      <vt:lpstr>CONVERSÃO DE CORES</vt:lpstr>
      <vt:lpstr>ESPAÇO DE CORES RGB</vt:lpstr>
      <vt:lpstr>ESPAÇO DE CORES RGB</vt:lpstr>
      <vt:lpstr>ESPAÇO DE CORES RGB</vt:lpstr>
      <vt:lpstr>ESPAÇO DE CORES RGB</vt:lpstr>
      <vt:lpstr>ESPAÇO DE CORES RGB</vt:lpstr>
      <vt:lpstr>ESPAÇO DE CORES RGB</vt:lpstr>
      <vt:lpstr>ESPAÇO DE CORES RGB</vt:lpstr>
      <vt:lpstr>ESPAÇO DE CORES RGB</vt:lpstr>
      <vt:lpstr>ESPAÇO DE CORES HSV</vt:lpstr>
      <vt:lpstr>ESPAÇO DE CORES HSV</vt:lpstr>
      <vt:lpstr>ESPAÇO DE CORES HSV</vt:lpstr>
      <vt:lpstr>ESPAÇO DE CORES HSV</vt:lpstr>
      <vt:lpstr>ESPAÇO DE CORES HSV</vt:lpstr>
      <vt:lpstr>ESPAÇO DE CORES HSV</vt:lpstr>
      <vt:lpstr>HISTOGRAMAS EM IMAGENS</vt:lpstr>
      <vt:lpstr>HISTOGRAMAS EM IMAGENS</vt:lpstr>
      <vt:lpstr>HISTOGRAMAS EM IMAGENS</vt:lpstr>
      <vt:lpstr>HISTOGRAMAS EM IMAGENS</vt:lpstr>
      <vt:lpstr>HISTOGRAMAS EM IMAGENS</vt:lpstr>
      <vt:lpstr>HISTOGRAMAS EM IMAGENS</vt:lpstr>
      <vt:lpstr>HISTOGRAMAS EM IMAGENS</vt:lpstr>
      <vt:lpstr>HISTOGRAMAS EM IMAGENS</vt:lpstr>
      <vt:lpstr>HISTOGRAMAS EM IMAGENS</vt:lpstr>
      <vt:lpstr>CRIAÇÃO DE ELEMENTOS EM IMAGENS</vt:lpstr>
      <vt:lpstr>CRIAÇÃO DE ELEMENTOS EM IMAGENS</vt:lpstr>
      <vt:lpstr>CRIAÇÃO DE ELEMENTOS EM IMAGENS</vt:lpstr>
      <vt:lpstr>CRIAÇÃO DE ELEMENTOS EM IMAGENS</vt:lpstr>
      <vt:lpstr>CRIAÇÃO DE ELEMENTOS EM IMAGENS</vt:lpstr>
      <vt:lpstr>CRIAÇÃO DE ELEMENTOS EM IMAGENS</vt:lpstr>
      <vt:lpstr>DESAFIO 1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Roberta Masi Martins</dc:creator>
  <cp:lastModifiedBy>felipe amaral</cp:lastModifiedBy>
  <cp:revision>7</cp:revision>
  <dcterms:created xsi:type="dcterms:W3CDTF">2016-06-16T19:36:42Z</dcterms:created>
  <dcterms:modified xsi:type="dcterms:W3CDTF">2023-02-15T19:26:09Z</dcterms:modified>
</cp:coreProperties>
</file>